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7" r:id="rId6"/>
    <p:sldId id="269" r:id="rId7"/>
    <p:sldId id="270" r:id="rId8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A7A14-A99C-414E-8C4C-2B8ADBB43A57}" v="333" dt="2023-05-01T20:21:19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28183-19CB-4EE0-82B0-A351172280DD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B9EAFAEA-8743-4372-8260-EC25B478BCC1}">
      <dgm:prSet phldrT="[Texto]"/>
      <dgm:spPr/>
      <dgm:t>
        <a:bodyPr/>
        <a:lstStyle/>
        <a:p>
          <a:r>
            <a:rPr lang="es-CR"/>
            <a:t>Sexo</a:t>
          </a:r>
        </a:p>
      </dgm:t>
    </dgm:pt>
    <dgm:pt modelId="{52C1820F-992A-4F9D-9B4E-FF186DB0D196}" type="parTrans" cxnId="{4136CC86-01CC-4462-8792-2459FD13775D}">
      <dgm:prSet/>
      <dgm:spPr/>
      <dgm:t>
        <a:bodyPr/>
        <a:lstStyle/>
        <a:p>
          <a:endParaRPr lang="es-CR"/>
        </a:p>
      </dgm:t>
    </dgm:pt>
    <dgm:pt modelId="{2435C6B8-44E9-45BF-9080-02B21128691D}" type="sibTrans" cxnId="{4136CC86-01CC-4462-8792-2459FD13775D}">
      <dgm:prSet/>
      <dgm:spPr/>
      <dgm:t>
        <a:bodyPr/>
        <a:lstStyle/>
        <a:p>
          <a:endParaRPr lang="es-CR"/>
        </a:p>
      </dgm:t>
    </dgm:pt>
    <dgm:pt modelId="{A3D6835B-9016-4564-A38B-BF78611DDD66}">
      <dgm:prSet phldrT="[Texto]"/>
      <dgm:spPr/>
      <dgm:t>
        <a:bodyPr/>
        <a:lstStyle/>
        <a:p>
          <a:r>
            <a:rPr lang="es-CR"/>
            <a:t>Género </a:t>
          </a:r>
        </a:p>
      </dgm:t>
    </dgm:pt>
    <dgm:pt modelId="{47E41B33-B379-414A-9635-21CAD3131DF2}" type="parTrans" cxnId="{23FCBFD3-93E2-4B34-8F20-87FAC79819D5}">
      <dgm:prSet/>
      <dgm:spPr/>
      <dgm:t>
        <a:bodyPr/>
        <a:lstStyle/>
        <a:p>
          <a:endParaRPr lang="es-CR"/>
        </a:p>
      </dgm:t>
    </dgm:pt>
    <dgm:pt modelId="{1A2F2BAD-4196-453E-B85E-B27CFC9A66D0}" type="sibTrans" cxnId="{23FCBFD3-93E2-4B34-8F20-87FAC79819D5}">
      <dgm:prSet/>
      <dgm:spPr/>
      <dgm:t>
        <a:bodyPr/>
        <a:lstStyle/>
        <a:p>
          <a:endParaRPr lang="es-CR"/>
        </a:p>
      </dgm:t>
    </dgm:pt>
    <dgm:pt modelId="{CEE9C5AB-19DF-48B1-8B81-BF14163271D1}" type="pres">
      <dgm:prSet presAssocID="{61228183-19CB-4EE0-82B0-A351172280DD}" presName="Name0" presStyleCnt="0">
        <dgm:presLayoutVars>
          <dgm:chMax val="2"/>
          <dgm:chPref val="2"/>
          <dgm:animLvl val="lvl"/>
        </dgm:presLayoutVars>
      </dgm:prSet>
      <dgm:spPr/>
    </dgm:pt>
    <dgm:pt modelId="{487D7B6C-045A-4A6E-8ECB-A63FB63A3EF2}" type="pres">
      <dgm:prSet presAssocID="{61228183-19CB-4EE0-82B0-A351172280DD}" presName="LeftText" presStyleLbl="revTx" presStyleIdx="0" presStyleCnt="0">
        <dgm:presLayoutVars>
          <dgm:bulletEnabled val="1"/>
        </dgm:presLayoutVars>
      </dgm:prSet>
      <dgm:spPr/>
    </dgm:pt>
    <dgm:pt modelId="{9AFBD030-43C6-4FD6-8A41-16A42D44CC00}" type="pres">
      <dgm:prSet presAssocID="{61228183-19CB-4EE0-82B0-A351172280DD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DBD00A4D-8CDC-420A-A70A-30A37D31595A}" type="pres">
      <dgm:prSet presAssocID="{61228183-19CB-4EE0-82B0-A351172280DD}" presName="RightText" presStyleLbl="revTx" presStyleIdx="0" presStyleCnt="0">
        <dgm:presLayoutVars>
          <dgm:bulletEnabled val="1"/>
        </dgm:presLayoutVars>
      </dgm:prSet>
      <dgm:spPr/>
    </dgm:pt>
    <dgm:pt modelId="{45A1D553-0C1B-4849-9722-334DE57CC3CB}" type="pres">
      <dgm:prSet presAssocID="{61228183-19CB-4EE0-82B0-A351172280DD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966F21D5-A233-4646-9E73-3E4B07CA0F78}" type="pres">
      <dgm:prSet presAssocID="{61228183-19CB-4EE0-82B0-A351172280DD}" presName="TopArrow" presStyleLbl="node1" presStyleIdx="0" presStyleCnt="2"/>
      <dgm:spPr/>
    </dgm:pt>
    <dgm:pt modelId="{55617D86-E958-4EFF-A4CC-6EF7906E0011}" type="pres">
      <dgm:prSet presAssocID="{61228183-19CB-4EE0-82B0-A351172280DD}" presName="BottomArrow" presStyleLbl="node1" presStyleIdx="1" presStyleCnt="2"/>
      <dgm:spPr/>
    </dgm:pt>
  </dgm:ptLst>
  <dgm:cxnLst>
    <dgm:cxn modelId="{6B38E849-632A-449B-B124-1AD8524DF206}" type="presOf" srcId="{61228183-19CB-4EE0-82B0-A351172280DD}" destId="{CEE9C5AB-19DF-48B1-8B81-BF14163271D1}" srcOrd="0" destOrd="0" presId="urn:microsoft.com/office/officeart/2009/layout/ReverseList"/>
    <dgm:cxn modelId="{96D2E86A-48C2-4FA0-9C25-29EBFDDFA673}" type="presOf" srcId="{A3D6835B-9016-4564-A38B-BF78611DDD66}" destId="{45A1D553-0C1B-4849-9722-334DE57CC3CB}" srcOrd="1" destOrd="0" presId="urn:microsoft.com/office/officeart/2009/layout/ReverseList"/>
    <dgm:cxn modelId="{6CD9886F-CB32-4AF4-8E33-77D252375917}" type="presOf" srcId="{B9EAFAEA-8743-4372-8260-EC25B478BCC1}" destId="{9AFBD030-43C6-4FD6-8A41-16A42D44CC00}" srcOrd="1" destOrd="0" presId="urn:microsoft.com/office/officeart/2009/layout/ReverseList"/>
    <dgm:cxn modelId="{A91B5F7C-B293-4FB3-85DD-00676DFD1AE0}" type="presOf" srcId="{B9EAFAEA-8743-4372-8260-EC25B478BCC1}" destId="{487D7B6C-045A-4A6E-8ECB-A63FB63A3EF2}" srcOrd="0" destOrd="0" presId="urn:microsoft.com/office/officeart/2009/layout/ReverseList"/>
    <dgm:cxn modelId="{4136CC86-01CC-4462-8792-2459FD13775D}" srcId="{61228183-19CB-4EE0-82B0-A351172280DD}" destId="{B9EAFAEA-8743-4372-8260-EC25B478BCC1}" srcOrd="0" destOrd="0" parTransId="{52C1820F-992A-4F9D-9B4E-FF186DB0D196}" sibTransId="{2435C6B8-44E9-45BF-9080-02B21128691D}"/>
    <dgm:cxn modelId="{23FCBFD3-93E2-4B34-8F20-87FAC79819D5}" srcId="{61228183-19CB-4EE0-82B0-A351172280DD}" destId="{A3D6835B-9016-4564-A38B-BF78611DDD66}" srcOrd="1" destOrd="0" parTransId="{47E41B33-B379-414A-9635-21CAD3131DF2}" sibTransId="{1A2F2BAD-4196-453E-B85E-B27CFC9A66D0}"/>
    <dgm:cxn modelId="{EF3533E3-D7BC-4288-9EE2-0FFE60541D09}" type="presOf" srcId="{A3D6835B-9016-4564-A38B-BF78611DDD66}" destId="{DBD00A4D-8CDC-420A-A70A-30A37D31595A}" srcOrd="0" destOrd="0" presId="urn:microsoft.com/office/officeart/2009/layout/ReverseList"/>
    <dgm:cxn modelId="{11217B8B-3160-4B7B-8D16-879806BEE2FD}" type="presParOf" srcId="{CEE9C5AB-19DF-48B1-8B81-BF14163271D1}" destId="{487D7B6C-045A-4A6E-8ECB-A63FB63A3EF2}" srcOrd="0" destOrd="0" presId="urn:microsoft.com/office/officeart/2009/layout/ReverseList"/>
    <dgm:cxn modelId="{55CFDEA7-E00F-4D4A-9AB9-4A3DB34430CB}" type="presParOf" srcId="{CEE9C5AB-19DF-48B1-8B81-BF14163271D1}" destId="{9AFBD030-43C6-4FD6-8A41-16A42D44CC00}" srcOrd="1" destOrd="0" presId="urn:microsoft.com/office/officeart/2009/layout/ReverseList"/>
    <dgm:cxn modelId="{F6F9EE5F-6B30-4236-8565-F99B6773ABA5}" type="presParOf" srcId="{CEE9C5AB-19DF-48B1-8B81-BF14163271D1}" destId="{DBD00A4D-8CDC-420A-A70A-30A37D31595A}" srcOrd="2" destOrd="0" presId="urn:microsoft.com/office/officeart/2009/layout/ReverseList"/>
    <dgm:cxn modelId="{46900D70-86F3-43E8-82D2-4BA041F95D72}" type="presParOf" srcId="{CEE9C5AB-19DF-48B1-8B81-BF14163271D1}" destId="{45A1D553-0C1B-4849-9722-334DE57CC3CB}" srcOrd="3" destOrd="0" presId="urn:microsoft.com/office/officeart/2009/layout/ReverseList"/>
    <dgm:cxn modelId="{CE0C29B8-D02F-4217-9C11-566874AD3736}" type="presParOf" srcId="{CEE9C5AB-19DF-48B1-8B81-BF14163271D1}" destId="{966F21D5-A233-4646-9E73-3E4B07CA0F78}" srcOrd="4" destOrd="0" presId="urn:microsoft.com/office/officeart/2009/layout/ReverseList"/>
    <dgm:cxn modelId="{5891435F-EF1B-4C21-9024-3329E22B4662}" type="presParOf" srcId="{CEE9C5AB-19DF-48B1-8B81-BF14163271D1}" destId="{55617D86-E958-4EFF-A4CC-6EF7906E0011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D657C3-2697-4848-B93B-A47744B2DC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ECDF966D-C71A-40B8-9204-EDDE8C01D105}">
      <dgm:prSet phldrT="[Texto]"/>
      <dgm:spPr/>
      <dgm:t>
        <a:bodyPr/>
        <a:lstStyle/>
        <a:p>
          <a:r>
            <a:rPr lang="es-CR" dirty="0"/>
            <a:t>Infraestructura</a:t>
          </a:r>
        </a:p>
      </dgm:t>
    </dgm:pt>
    <dgm:pt modelId="{EB063FCB-2008-4ABE-BB41-27E8A96E47E8}" type="parTrans" cxnId="{CFE53AE8-939B-4652-B17C-0DCB1494F313}">
      <dgm:prSet/>
      <dgm:spPr/>
      <dgm:t>
        <a:bodyPr/>
        <a:lstStyle/>
        <a:p>
          <a:endParaRPr lang="es-CR"/>
        </a:p>
      </dgm:t>
    </dgm:pt>
    <dgm:pt modelId="{691804DA-15F9-4859-AF9F-BF23FBA4671E}" type="sibTrans" cxnId="{CFE53AE8-939B-4652-B17C-0DCB1494F313}">
      <dgm:prSet/>
      <dgm:spPr/>
      <dgm:t>
        <a:bodyPr/>
        <a:lstStyle/>
        <a:p>
          <a:endParaRPr lang="es-CR"/>
        </a:p>
      </dgm:t>
    </dgm:pt>
    <dgm:pt modelId="{4131BD03-30A3-4544-998B-67B4A5945FE2}">
      <dgm:prSet phldrT="[Texto]"/>
      <dgm:spPr/>
      <dgm:t>
        <a:bodyPr/>
        <a:lstStyle/>
        <a:p>
          <a:r>
            <a:rPr lang="es-CR" dirty="0"/>
            <a:t>Transporte</a:t>
          </a:r>
        </a:p>
      </dgm:t>
    </dgm:pt>
    <dgm:pt modelId="{4C06551E-F0AD-402B-AF22-78FCA46CC215}" type="parTrans" cxnId="{A8D8175C-F376-4BA1-8DBD-16C3565200B5}">
      <dgm:prSet/>
      <dgm:spPr/>
      <dgm:t>
        <a:bodyPr/>
        <a:lstStyle/>
        <a:p>
          <a:endParaRPr lang="es-CR"/>
        </a:p>
      </dgm:t>
    </dgm:pt>
    <dgm:pt modelId="{03BEC9C2-A44B-48A0-8740-9CDF003A6876}" type="sibTrans" cxnId="{A8D8175C-F376-4BA1-8DBD-16C3565200B5}">
      <dgm:prSet/>
      <dgm:spPr/>
      <dgm:t>
        <a:bodyPr/>
        <a:lstStyle/>
        <a:p>
          <a:endParaRPr lang="es-CR"/>
        </a:p>
      </dgm:t>
    </dgm:pt>
    <dgm:pt modelId="{82ED1131-2862-4AA9-8B6C-7076CEC71BB0}">
      <dgm:prSet phldrT="[Texto]"/>
      <dgm:spPr/>
      <dgm:t>
        <a:bodyPr/>
        <a:lstStyle/>
        <a:p>
          <a:r>
            <a:rPr lang="es-CR" dirty="0"/>
            <a:t>Señalización</a:t>
          </a:r>
        </a:p>
      </dgm:t>
    </dgm:pt>
    <dgm:pt modelId="{C3490ED3-10A5-46C8-9101-437C400AB08E}" type="parTrans" cxnId="{C2F09867-248C-4A87-A3BF-EA1153B1B282}">
      <dgm:prSet/>
      <dgm:spPr/>
      <dgm:t>
        <a:bodyPr/>
        <a:lstStyle/>
        <a:p>
          <a:endParaRPr lang="es-CR"/>
        </a:p>
      </dgm:t>
    </dgm:pt>
    <dgm:pt modelId="{5ADEEC48-D8C7-4911-8DEA-EBBC19BB0A90}" type="sibTrans" cxnId="{C2F09867-248C-4A87-A3BF-EA1153B1B282}">
      <dgm:prSet/>
      <dgm:spPr/>
      <dgm:t>
        <a:bodyPr/>
        <a:lstStyle/>
        <a:p>
          <a:endParaRPr lang="es-CR"/>
        </a:p>
      </dgm:t>
    </dgm:pt>
    <dgm:pt modelId="{3F4BC1C5-A734-4237-AD43-F26BD0347AA1}">
      <dgm:prSet phldrT="[Texto]"/>
      <dgm:spPr/>
      <dgm:t>
        <a:bodyPr/>
        <a:lstStyle/>
        <a:p>
          <a:r>
            <a:rPr lang="es-CR" dirty="0"/>
            <a:t>Comunicación e interacción</a:t>
          </a:r>
        </a:p>
      </dgm:t>
    </dgm:pt>
    <dgm:pt modelId="{C9D9CA90-A7C6-4B6E-97B1-7DF2FFFE3289}" type="parTrans" cxnId="{7912553B-C33A-4F7A-A46E-56E509A77C84}">
      <dgm:prSet/>
      <dgm:spPr/>
      <dgm:t>
        <a:bodyPr/>
        <a:lstStyle/>
        <a:p>
          <a:endParaRPr lang="es-CR"/>
        </a:p>
      </dgm:t>
    </dgm:pt>
    <dgm:pt modelId="{24B60887-5665-4437-8961-34D43FE0E759}" type="sibTrans" cxnId="{7912553B-C33A-4F7A-A46E-56E509A77C84}">
      <dgm:prSet/>
      <dgm:spPr/>
      <dgm:t>
        <a:bodyPr/>
        <a:lstStyle/>
        <a:p>
          <a:endParaRPr lang="es-CR"/>
        </a:p>
      </dgm:t>
    </dgm:pt>
    <dgm:pt modelId="{5DC5FF1A-078F-4FC5-9023-E645C6111C92}" type="pres">
      <dgm:prSet presAssocID="{E6D657C3-2697-4848-B93B-A47744B2DC81}" presName="diagram" presStyleCnt="0">
        <dgm:presLayoutVars>
          <dgm:dir/>
          <dgm:resizeHandles val="exact"/>
        </dgm:presLayoutVars>
      </dgm:prSet>
      <dgm:spPr/>
    </dgm:pt>
    <dgm:pt modelId="{907CF325-C719-4989-A2C3-9E37ACB10D8B}" type="pres">
      <dgm:prSet presAssocID="{ECDF966D-C71A-40B8-9204-EDDE8C01D105}" presName="node" presStyleLbl="node1" presStyleIdx="0" presStyleCnt="4">
        <dgm:presLayoutVars>
          <dgm:bulletEnabled val="1"/>
        </dgm:presLayoutVars>
      </dgm:prSet>
      <dgm:spPr/>
    </dgm:pt>
    <dgm:pt modelId="{E8E75DF7-3466-4CE1-8D2E-DCC0B2D9164D}" type="pres">
      <dgm:prSet presAssocID="{691804DA-15F9-4859-AF9F-BF23FBA4671E}" presName="sibTrans" presStyleCnt="0"/>
      <dgm:spPr/>
    </dgm:pt>
    <dgm:pt modelId="{D4274D7C-3EC5-4E37-B545-AE63465162F3}" type="pres">
      <dgm:prSet presAssocID="{4131BD03-30A3-4544-998B-67B4A5945FE2}" presName="node" presStyleLbl="node1" presStyleIdx="1" presStyleCnt="4" custLinFactNeighborX="-1992" custLinFactNeighborY="1343">
        <dgm:presLayoutVars>
          <dgm:bulletEnabled val="1"/>
        </dgm:presLayoutVars>
      </dgm:prSet>
      <dgm:spPr/>
    </dgm:pt>
    <dgm:pt modelId="{34134E3F-1DC0-4094-8F28-90B265B17324}" type="pres">
      <dgm:prSet presAssocID="{03BEC9C2-A44B-48A0-8740-9CDF003A6876}" presName="sibTrans" presStyleCnt="0"/>
      <dgm:spPr/>
    </dgm:pt>
    <dgm:pt modelId="{F2BE17B1-2717-420E-8E63-CB10F162F349}" type="pres">
      <dgm:prSet presAssocID="{82ED1131-2862-4AA9-8B6C-7076CEC71BB0}" presName="node" presStyleLbl="node1" presStyleIdx="2" presStyleCnt="4">
        <dgm:presLayoutVars>
          <dgm:bulletEnabled val="1"/>
        </dgm:presLayoutVars>
      </dgm:prSet>
      <dgm:spPr/>
    </dgm:pt>
    <dgm:pt modelId="{121C9AD3-C2EF-490E-A7AD-0B1E92688A17}" type="pres">
      <dgm:prSet presAssocID="{5ADEEC48-D8C7-4911-8DEA-EBBC19BB0A90}" presName="sibTrans" presStyleCnt="0"/>
      <dgm:spPr/>
    </dgm:pt>
    <dgm:pt modelId="{BF231D0F-1675-4B19-85C6-07ADBE44DFBD}" type="pres">
      <dgm:prSet presAssocID="{3F4BC1C5-A734-4237-AD43-F26BD0347AA1}" presName="node" presStyleLbl="node1" presStyleIdx="3" presStyleCnt="4">
        <dgm:presLayoutVars>
          <dgm:bulletEnabled val="1"/>
        </dgm:presLayoutVars>
      </dgm:prSet>
      <dgm:spPr/>
    </dgm:pt>
  </dgm:ptLst>
  <dgm:cxnLst>
    <dgm:cxn modelId="{92EE9D1C-8146-41CC-A6B9-6E0916CB6E7E}" type="presOf" srcId="{4131BD03-30A3-4544-998B-67B4A5945FE2}" destId="{D4274D7C-3EC5-4E37-B545-AE63465162F3}" srcOrd="0" destOrd="0" presId="urn:microsoft.com/office/officeart/2005/8/layout/default"/>
    <dgm:cxn modelId="{C4B07423-CC16-4DAD-9E69-D24C7A8ABBBA}" type="presOf" srcId="{E6D657C3-2697-4848-B93B-A47744B2DC81}" destId="{5DC5FF1A-078F-4FC5-9023-E645C6111C92}" srcOrd="0" destOrd="0" presId="urn:microsoft.com/office/officeart/2005/8/layout/default"/>
    <dgm:cxn modelId="{7912553B-C33A-4F7A-A46E-56E509A77C84}" srcId="{E6D657C3-2697-4848-B93B-A47744B2DC81}" destId="{3F4BC1C5-A734-4237-AD43-F26BD0347AA1}" srcOrd="3" destOrd="0" parTransId="{C9D9CA90-A7C6-4B6E-97B1-7DF2FFFE3289}" sibTransId="{24B60887-5665-4437-8961-34D43FE0E759}"/>
    <dgm:cxn modelId="{A8D8175C-F376-4BA1-8DBD-16C3565200B5}" srcId="{E6D657C3-2697-4848-B93B-A47744B2DC81}" destId="{4131BD03-30A3-4544-998B-67B4A5945FE2}" srcOrd="1" destOrd="0" parTransId="{4C06551E-F0AD-402B-AF22-78FCA46CC215}" sibTransId="{03BEC9C2-A44B-48A0-8740-9CDF003A6876}"/>
    <dgm:cxn modelId="{C2F09867-248C-4A87-A3BF-EA1153B1B282}" srcId="{E6D657C3-2697-4848-B93B-A47744B2DC81}" destId="{82ED1131-2862-4AA9-8B6C-7076CEC71BB0}" srcOrd="2" destOrd="0" parTransId="{C3490ED3-10A5-46C8-9101-437C400AB08E}" sibTransId="{5ADEEC48-D8C7-4911-8DEA-EBBC19BB0A90}"/>
    <dgm:cxn modelId="{A9234C4F-B950-40FC-98B5-8E1562A0C976}" type="presOf" srcId="{82ED1131-2862-4AA9-8B6C-7076CEC71BB0}" destId="{F2BE17B1-2717-420E-8E63-CB10F162F349}" srcOrd="0" destOrd="0" presId="urn:microsoft.com/office/officeart/2005/8/layout/default"/>
    <dgm:cxn modelId="{9296A4A7-1EC4-4D92-9C74-FE41E380DD08}" type="presOf" srcId="{ECDF966D-C71A-40B8-9204-EDDE8C01D105}" destId="{907CF325-C719-4989-A2C3-9E37ACB10D8B}" srcOrd="0" destOrd="0" presId="urn:microsoft.com/office/officeart/2005/8/layout/default"/>
    <dgm:cxn modelId="{29F677D6-E1A5-4469-A610-053094DD7384}" type="presOf" srcId="{3F4BC1C5-A734-4237-AD43-F26BD0347AA1}" destId="{BF231D0F-1675-4B19-85C6-07ADBE44DFBD}" srcOrd="0" destOrd="0" presId="urn:microsoft.com/office/officeart/2005/8/layout/default"/>
    <dgm:cxn modelId="{CFE53AE8-939B-4652-B17C-0DCB1494F313}" srcId="{E6D657C3-2697-4848-B93B-A47744B2DC81}" destId="{ECDF966D-C71A-40B8-9204-EDDE8C01D105}" srcOrd="0" destOrd="0" parTransId="{EB063FCB-2008-4ABE-BB41-27E8A96E47E8}" sibTransId="{691804DA-15F9-4859-AF9F-BF23FBA4671E}"/>
    <dgm:cxn modelId="{02349984-A308-4612-8C08-7F2DC0DF37E7}" type="presParOf" srcId="{5DC5FF1A-078F-4FC5-9023-E645C6111C92}" destId="{907CF325-C719-4989-A2C3-9E37ACB10D8B}" srcOrd="0" destOrd="0" presId="urn:microsoft.com/office/officeart/2005/8/layout/default"/>
    <dgm:cxn modelId="{1113CD5C-CBA9-4CE0-8E72-12480C33975D}" type="presParOf" srcId="{5DC5FF1A-078F-4FC5-9023-E645C6111C92}" destId="{E8E75DF7-3466-4CE1-8D2E-DCC0B2D9164D}" srcOrd="1" destOrd="0" presId="urn:microsoft.com/office/officeart/2005/8/layout/default"/>
    <dgm:cxn modelId="{1A177A37-D00B-451B-AB29-99B126CD6FA9}" type="presParOf" srcId="{5DC5FF1A-078F-4FC5-9023-E645C6111C92}" destId="{D4274D7C-3EC5-4E37-B545-AE63465162F3}" srcOrd="2" destOrd="0" presId="urn:microsoft.com/office/officeart/2005/8/layout/default"/>
    <dgm:cxn modelId="{9865903F-43CA-41B9-8A0A-6E0F54472682}" type="presParOf" srcId="{5DC5FF1A-078F-4FC5-9023-E645C6111C92}" destId="{34134E3F-1DC0-4094-8F28-90B265B17324}" srcOrd="3" destOrd="0" presId="urn:microsoft.com/office/officeart/2005/8/layout/default"/>
    <dgm:cxn modelId="{7E6E0883-17A6-4E6D-BD7D-6EBAC0CB069E}" type="presParOf" srcId="{5DC5FF1A-078F-4FC5-9023-E645C6111C92}" destId="{F2BE17B1-2717-420E-8E63-CB10F162F349}" srcOrd="4" destOrd="0" presId="urn:microsoft.com/office/officeart/2005/8/layout/default"/>
    <dgm:cxn modelId="{0AE7A612-5BBF-459F-8D39-EFBF7F1F5350}" type="presParOf" srcId="{5DC5FF1A-078F-4FC5-9023-E645C6111C92}" destId="{121C9AD3-C2EF-490E-A7AD-0B1E92688A17}" srcOrd="5" destOrd="0" presId="urn:microsoft.com/office/officeart/2005/8/layout/default"/>
    <dgm:cxn modelId="{B81FCDCE-ADD6-4861-8323-F266B30DAC0E}" type="presParOf" srcId="{5DC5FF1A-078F-4FC5-9023-E645C6111C92}" destId="{BF231D0F-1675-4B19-85C6-07ADBE44DFB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4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BD030-43C6-4FD6-8A41-16A42D44CC00}">
      <dsp:nvSpPr>
        <dsp:cNvPr id="0" name=""/>
        <dsp:cNvSpPr/>
      </dsp:nvSpPr>
      <dsp:spPr>
        <a:xfrm rot="16200000">
          <a:off x="562780" y="884680"/>
          <a:ext cx="1873328" cy="1144802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139700" rIns="125730" bIns="1397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200" kern="1200"/>
            <a:t>Sexo</a:t>
          </a:r>
        </a:p>
      </dsp:txBody>
      <dsp:txXfrm rot="5400000">
        <a:off x="982938" y="576313"/>
        <a:ext cx="1088907" cy="1761538"/>
      </dsp:txXfrm>
    </dsp:sp>
    <dsp:sp modelId="{45A1D553-0C1B-4849-9722-334DE57CC3CB}">
      <dsp:nvSpPr>
        <dsp:cNvPr id="0" name=""/>
        <dsp:cNvSpPr/>
      </dsp:nvSpPr>
      <dsp:spPr>
        <a:xfrm rot="5400000">
          <a:off x="1759566" y="884680"/>
          <a:ext cx="1873328" cy="1144802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-416565"/>
            <a:satOff val="-16015"/>
            <a:lumOff val="85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39700" rIns="83820" bIns="1397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200" kern="1200"/>
            <a:t>Género </a:t>
          </a:r>
        </a:p>
      </dsp:txBody>
      <dsp:txXfrm rot="-5400000">
        <a:off x="2123829" y="576313"/>
        <a:ext cx="1088907" cy="1761538"/>
      </dsp:txXfrm>
    </dsp:sp>
    <dsp:sp modelId="{966F21D5-A233-4646-9E73-3E4B07CA0F78}">
      <dsp:nvSpPr>
        <dsp:cNvPr id="0" name=""/>
        <dsp:cNvSpPr/>
      </dsp:nvSpPr>
      <dsp:spPr>
        <a:xfrm>
          <a:off x="1499327" y="0"/>
          <a:ext cx="1196785" cy="119672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17D86-E958-4EFF-A4CC-6EF7906E0011}">
      <dsp:nvSpPr>
        <dsp:cNvPr id="0" name=""/>
        <dsp:cNvSpPr/>
      </dsp:nvSpPr>
      <dsp:spPr>
        <a:xfrm rot="10800000">
          <a:off x="1499327" y="1717144"/>
          <a:ext cx="1196785" cy="119672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-360011"/>
            <a:satOff val="-17245"/>
            <a:lumOff val="-1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CF325-C719-4989-A2C3-9E37ACB10D8B}">
      <dsp:nvSpPr>
        <dsp:cNvPr id="0" name=""/>
        <dsp:cNvSpPr/>
      </dsp:nvSpPr>
      <dsp:spPr>
        <a:xfrm>
          <a:off x="382" y="198128"/>
          <a:ext cx="1491019" cy="894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700" kern="1200" dirty="0"/>
            <a:t>Infraestructura</a:t>
          </a:r>
        </a:p>
      </dsp:txBody>
      <dsp:txXfrm>
        <a:off x="382" y="198128"/>
        <a:ext cx="1491019" cy="894611"/>
      </dsp:txXfrm>
    </dsp:sp>
    <dsp:sp modelId="{D4274D7C-3EC5-4E37-B545-AE63465162F3}">
      <dsp:nvSpPr>
        <dsp:cNvPr id="0" name=""/>
        <dsp:cNvSpPr/>
      </dsp:nvSpPr>
      <dsp:spPr>
        <a:xfrm>
          <a:off x="1610802" y="210143"/>
          <a:ext cx="1491019" cy="894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700" kern="1200" dirty="0"/>
            <a:t>Transporte</a:t>
          </a:r>
        </a:p>
      </dsp:txBody>
      <dsp:txXfrm>
        <a:off x="1610802" y="210143"/>
        <a:ext cx="1491019" cy="894611"/>
      </dsp:txXfrm>
    </dsp:sp>
    <dsp:sp modelId="{F2BE17B1-2717-420E-8E63-CB10F162F349}">
      <dsp:nvSpPr>
        <dsp:cNvPr id="0" name=""/>
        <dsp:cNvSpPr/>
      </dsp:nvSpPr>
      <dsp:spPr>
        <a:xfrm>
          <a:off x="382" y="1241841"/>
          <a:ext cx="1491019" cy="894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700" kern="1200" dirty="0"/>
            <a:t>Señalización</a:t>
          </a:r>
        </a:p>
      </dsp:txBody>
      <dsp:txXfrm>
        <a:off x="382" y="1241841"/>
        <a:ext cx="1491019" cy="894611"/>
      </dsp:txXfrm>
    </dsp:sp>
    <dsp:sp modelId="{BF231D0F-1675-4B19-85C6-07ADBE44DFBD}">
      <dsp:nvSpPr>
        <dsp:cNvPr id="0" name=""/>
        <dsp:cNvSpPr/>
      </dsp:nvSpPr>
      <dsp:spPr>
        <a:xfrm>
          <a:off x="1640503" y="1241841"/>
          <a:ext cx="1491019" cy="894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700" kern="1200" dirty="0"/>
            <a:t>Comunicación e interacción</a:t>
          </a:r>
        </a:p>
      </dsp:txBody>
      <dsp:txXfrm>
        <a:off x="1640503" y="1241841"/>
        <a:ext cx="1491019" cy="894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871D9-3997-4948-9A5B-783F76310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A13B0C-3ABD-4854-9F82-EC0E18DFC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334D56-BFB3-48AF-A59E-36838FFFD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8C3F-14D3-4605-878F-96DEED829995}" type="datetimeFigureOut">
              <a:rPr lang="es-CR" smtClean="0"/>
              <a:t>1/5/2023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8C7EFB-2C1A-4C52-9A13-ECBB58F4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9A59C-6E7D-4923-B64F-78CA2D25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978-0C21-460B-97DE-68AE4881D03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9778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F06F3-5C90-4C18-89BF-CC200A26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B2012C-97F1-48F8-A135-D6C9B253A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DA3CE4-B77E-4C40-B140-66911C8F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8C3F-14D3-4605-878F-96DEED829995}" type="datetimeFigureOut">
              <a:rPr lang="es-CR" smtClean="0"/>
              <a:t>1/5/2023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B81757-1F9E-43C2-B0CC-0B131237B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4F8874-8E1B-4221-9B2C-0225BAF1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978-0C21-460B-97DE-68AE4881D03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6625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471888-D0F5-417A-B9F4-F793708E4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09966C-E7F2-4639-870F-16E960289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30BEE4-017E-45E0-A114-5E023879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8C3F-14D3-4605-878F-96DEED829995}" type="datetimeFigureOut">
              <a:rPr lang="es-CR" smtClean="0"/>
              <a:t>1/5/2023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3EB500-58FB-4982-81CE-405A4FF8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F583-2D9B-4818-8DA4-3B63A77D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978-0C21-460B-97DE-68AE4881D03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7705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48AF9-BAA6-4DC4-A6FB-CFC68D45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EF65FD-918E-440B-A4D2-6726FE02A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EBC567-F346-4AF2-B786-E04F1A5D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8C3F-14D3-4605-878F-96DEED829995}" type="datetimeFigureOut">
              <a:rPr lang="es-CR" smtClean="0"/>
              <a:t>1/5/2023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D0CC1E-B027-4FA9-9617-100FD999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A63842-7AE9-481B-8623-D620AE3C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978-0C21-460B-97DE-68AE4881D03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9576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FBACC-C267-471D-B29A-A2B343ED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EFC56E-1199-4952-930B-45F6BBD43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826040-2745-4105-B7A8-BBAB006F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8C3F-14D3-4605-878F-96DEED829995}" type="datetimeFigureOut">
              <a:rPr lang="es-CR" smtClean="0"/>
              <a:t>1/5/2023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3AD8EB-962D-4849-90E1-5A285947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6FB4B5-B598-418B-9292-D3B68D29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978-0C21-460B-97DE-68AE4881D03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7058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7E1AC-4722-4C93-BA15-044E06289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97706A-ACD5-493E-912A-F505C4318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475061-449F-41DF-B822-F5A190968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5A94A2-6C9C-4BAF-884B-B9D82D904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8C3F-14D3-4605-878F-96DEED829995}" type="datetimeFigureOut">
              <a:rPr lang="es-CR" smtClean="0"/>
              <a:t>1/5/2023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4FA60E-C968-48CA-95C8-015D5E72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20D82-553F-479A-986D-75D36188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978-0C21-460B-97DE-68AE4881D03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032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94C5C-9EE3-4E2D-8B72-DF829E37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548AE-490F-47D0-A48A-105DFAA1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A97C16-0D2C-4F7A-95E2-1772F5BCC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CF6215-636B-46E3-8E46-A357C69A3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A20E6B-1383-492E-8A47-6F854B4D7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92D1A1-89BF-44E1-A029-294D8006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8C3F-14D3-4605-878F-96DEED829995}" type="datetimeFigureOut">
              <a:rPr lang="es-CR" smtClean="0"/>
              <a:t>1/5/2023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3F6EEE-3193-4858-9565-7E5AD358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08F96D-94C0-43B9-9025-28AC1B15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978-0C21-460B-97DE-68AE4881D03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1803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DE563-107A-41E9-98CA-5FC78C9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811BF2-5592-44E7-9344-E61C5D13B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8C3F-14D3-4605-878F-96DEED829995}" type="datetimeFigureOut">
              <a:rPr lang="es-CR" smtClean="0"/>
              <a:t>1/5/2023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E01B9C-6136-45A8-A0E5-818276D5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1483FA-4C19-4742-8BA9-FBA9C6C0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978-0C21-460B-97DE-68AE4881D03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9824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D0D70B-CBED-47BF-894A-9B6FBF0D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8C3F-14D3-4605-878F-96DEED829995}" type="datetimeFigureOut">
              <a:rPr lang="es-CR" smtClean="0"/>
              <a:t>1/5/2023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5EB7B20-23B3-4493-B1CF-CFDC4327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61EFC9-FED5-4DCB-8549-57E5FC87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978-0C21-460B-97DE-68AE4881D03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370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831E3-1CF1-4CE2-8727-7AD63850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D0DC5E-E573-42D4-807F-FC12AA6BF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A4433C-2E8A-4140-A28D-F332B64C5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0CE48B-43DB-420D-9031-863E317B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8C3F-14D3-4605-878F-96DEED829995}" type="datetimeFigureOut">
              <a:rPr lang="es-CR" smtClean="0"/>
              <a:t>1/5/2023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295BF1-801C-449D-BB45-824F87BE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9F0762-CD83-474B-85D4-A78DC919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978-0C21-460B-97DE-68AE4881D03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2345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BD1A7-CA09-4936-AE9A-56D59E89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1E85720-69F2-4745-973F-1C3D24E83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1CFB33-9911-4A43-A1D7-9EFB2F14C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B862E3-2B98-4C58-9CFB-1A3112E4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8C3F-14D3-4605-878F-96DEED829995}" type="datetimeFigureOut">
              <a:rPr lang="es-CR" smtClean="0"/>
              <a:t>1/5/2023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E8B07D-4ADC-420D-9387-ECBFB40B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20174D-9963-4FED-A25E-F2DE6C13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E978-0C21-460B-97DE-68AE4881D03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4269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41281C-9BAE-49A9-A339-E911AB1E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6F3E52-9CE3-42A9-9EE5-E9C054B03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DFB57-8355-4FDD-A982-22CA88E1F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98C3F-14D3-4605-878F-96DEED829995}" type="datetimeFigureOut">
              <a:rPr lang="es-CR" smtClean="0"/>
              <a:t>1/5/2023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BE0F8-3519-4FB4-A334-8473638FA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92D44C-2585-49B1-BD50-6F959F5FA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978-0C21-460B-97DE-68AE4881D03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2904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sv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svg"/><Relationship Id="rId21" Type="http://schemas.openxmlformats.org/officeDocument/2006/relationships/image" Target="../media/image26.sv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svg"/><Relationship Id="rId41" Type="http://schemas.openxmlformats.org/officeDocument/2006/relationships/image" Target="../media/image4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svg"/><Relationship Id="rId40" Type="http://schemas.openxmlformats.org/officeDocument/2006/relationships/image" Target="../media/image45.pn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31" Type="http://schemas.openxmlformats.org/officeDocument/2006/relationships/image" Target="../media/image3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svg"/><Relationship Id="rId30" Type="http://schemas.openxmlformats.org/officeDocument/2006/relationships/image" Target="../media/image35.png"/><Relationship Id="rId35" Type="http://schemas.openxmlformats.org/officeDocument/2006/relationships/image" Target="../media/image40.svg"/><Relationship Id="rId43" Type="http://schemas.openxmlformats.org/officeDocument/2006/relationships/image" Target="../media/image48.svg"/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33" Type="http://schemas.openxmlformats.org/officeDocument/2006/relationships/image" Target="../media/image38.svg"/><Relationship Id="rId38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svg"/><Relationship Id="rId21" Type="http://schemas.openxmlformats.org/officeDocument/2006/relationships/image" Target="../media/image28.svg"/><Relationship Id="rId34" Type="http://schemas.openxmlformats.org/officeDocument/2006/relationships/image" Target="../media/image41.png"/><Relationship Id="rId42" Type="http://schemas.openxmlformats.org/officeDocument/2006/relationships/diagramQuickStyle" Target="../diagrams/quickStyle2.xml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9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svg"/><Relationship Id="rId40" Type="http://schemas.openxmlformats.org/officeDocument/2006/relationships/diagramData" Target="../diagrams/data2.xml"/><Relationship Id="rId45" Type="http://schemas.openxmlformats.org/officeDocument/2006/relationships/image" Target="../media/image52.pn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31" Type="http://schemas.openxmlformats.org/officeDocument/2006/relationships/image" Target="../media/image38.svg"/><Relationship Id="rId44" Type="http://schemas.microsoft.com/office/2007/relationships/diagramDrawing" Target="../diagrams/drawing2.xml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Relationship Id="rId30" Type="http://schemas.openxmlformats.org/officeDocument/2006/relationships/image" Target="../media/image37.png"/><Relationship Id="rId35" Type="http://schemas.openxmlformats.org/officeDocument/2006/relationships/image" Target="../media/image42.svg"/><Relationship Id="rId43" Type="http://schemas.openxmlformats.org/officeDocument/2006/relationships/diagramColors" Target="../diagrams/colors2.xml"/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33" Type="http://schemas.openxmlformats.org/officeDocument/2006/relationships/image" Target="../media/image40.svg"/><Relationship Id="rId38" Type="http://schemas.openxmlformats.org/officeDocument/2006/relationships/image" Target="../media/image45.png"/><Relationship Id="rId20" Type="http://schemas.openxmlformats.org/officeDocument/2006/relationships/image" Target="../media/image27.png"/><Relationship Id="rId41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4CCB1DC0-875D-48E3-A799-582DA7D7F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338" y="1841063"/>
            <a:ext cx="6818662" cy="2346890"/>
          </a:xfrm>
        </p:spPr>
        <p:txBody>
          <a:bodyPr anchor="b">
            <a:normAutofit/>
          </a:bodyPr>
          <a:lstStyle/>
          <a:p>
            <a:r>
              <a:rPr lang="es-CR" sz="3200" b="1" dirty="0"/>
              <a:t>Gestión de información para la seguridad ciudadana con enfoque de género y enfoque interseccional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2FDDFF-7053-41F3-ABC2-F5CEDBA8F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75" y="4600362"/>
            <a:ext cx="5629275" cy="680298"/>
          </a:xfrm>
        </p:spPr>
        <p:txBody>
          <a:bodyPr>
            <a:normAutofit/>
          </a:bodyPr>
          <a:lstStyle/>
          <a:p>
            <a:r>
              <a:rPr lang="es-CR" sz="3200" b="1" dirty="0">
                <a:latin typeface="+mj-lt"/>
              </a:rPr>
              <a:t>Curso </a:t>
            </a:r>
            <a:endParaRPr lang="es-CR" dirty="0">
              <a:latin typeface="+mj-lt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61D39A61-29B1-43B0-9E2C-E23B711F3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3"/>
          <a:stretch/>
        </p:blipFill>
        <p:spPr>
          <a:xfrm>
            <a:off x="31377" y="10"/>
            <a:ext cx="384529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3A5A588E-402A-4789-9B7E-643EA6DF4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53" y="193271"/>
            <a:ext cx="4657344" cy="147498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AC67D74-BEF2-54F6-EFF8-CDA1018F0A43}"/>
              </a:ext>
            </a:extLst>
          </p:cNvPr>
          <p:cNvSpPr/>
          <p:nvPr/>
        </p:nvSpPr>
        <p:spPr>
          <a:xfrm>
            <a:off x="7639669" y="6168094"/>
            <a:ext cx="4333248" cy="5337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dirty="0"/>
              <a:t>Facilitación: Aurora Camacho Navarro </a:t>
            </a:r>
          </a:p>
        </p:txBody>
      </p:sp>
    </p:spTree>
    <p:extLst>
      <p:ext uri="{BB962C8B-B14F-4D97-AF65-F5344CB8AC3E}">
        <p14:creationId xmlns:p14="http://schemas.microsoft.com/office/powerpoint/2010/main" val="305458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646772-F35F-4C86-B1D0-2FB5DB18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6562" y="789436"/>
            <a:ext cx="5111529" cy="2052522"/>
          </a:xfrm>
        </p:spPr>
        <p:txBody>
          <a:bodyPr anchor="b">
            <a:normAutofit/>
          </a:bodyPr>
          <a:lstStyle/>
          <a:p>
            <a:r>
              <a:rPr lang="es-CR" b="1" dirty="0"/>
              <a:t>¿Cuál es la diferencia?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21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Gráfico 10" descr="Hombre cambiando a bebé con relleno sólido">
            <a:extLst>
              <a:ext uri="{FF2B5EF4-FFF2-40B4-BE49-F238E27FC236}">
                <a16:creationId xmlns:a16="http://schemas.microsoft.com/office/drawing/2014/main" id="{FED849FB-4439-7CBC-0F5B-FA197C851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6211" y="165871"/>
            <a:ext cx="2353922" cy="2353922"/>
          </a:xfrm>
          <a:prstGeom prst="rect">
            <a:avLst/>
          </a:prstGeom>
        </p:spPr>
      </p:pic>
      <p:pic>
        <p:nvPicPr>
          <p:cNvPr id="13" name="Gráfico 12" descr="Mamá con cochecito con relleno sólido">
            <a:extLst>
              <a:ext uri="{FF2B5EF4-FFF2-40B4-BE49-F238E27FC236}">
                <a16:creationId xmlns:a16="http://schemas.microsoft.com/office/drawing/2014/main" id="{55008C1E-5D25-1A44-9C5B-0D94F98EA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154" y="3684772"/>
            <a:ext cx="2752751" cy="2752751"/>
          </a:xfrm>
          <a:prstGeom prst="rect">
            <a:avLst/>
          </a:prstGeom>
        </p:spPr>
      </p:pic>
      <p:sp>
        <p:nvSpPr>
          <p:cNvPr id="2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6B08D49-80E3-C2BF-0C04-45C18C9AF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969872"/>
              </p:ext>
            </p:extLst>
          </p:nvPr>
        </p:nvGraphicFramePr>
        <p:xfrm>
          <a:off x="6657715" y="2990818"/>
          <a:ext cx="4195675" cy="291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6865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2317C-80C8-206E-F7D2-69E1F968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929"/>
            <a:ext cx="10515600" cy="92612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CR" sz="3600" b="1" dirty="0"/>
              <a:t>¿Por qué usar el Enfoque de Género en la Seguridad Ciudadana?</a:t>
            </a:r>
          </a:p>
        </p:txBody>
      </p:sp>
      <p:pic>
        <p:nvPicPr>
          <p:cNvPr id="5" name="Marcador de contenido 4" descr="Perfil de mujer con relleno sólido">
            <a:extLst>
              <a:ext uri="{FF2B5EF4-FFF2-40B4-BE49-F238E27FC236}">
                <a16:creationId xmlns:a16="http://schemas.microsoft.com/office/drawing/2014/main" id="{4ED56B27-2D3F-7C55-C584-DC683ADB9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1158" y="2564817"/>
            <a:ext cx="2182031" cy="2419030"/>
          </a:xfrm>
        </p:spPr>
      </p:pic>
      <p:grpSp>
        <p:nvGrpSpPr>
          <p:cNvPr id="60" name="Grupo 59">
            <a:extLst>
              <a:ext uri="{FF2B5EF4-FFF2-40B4-BE49-F238E27FC236}">
                <a16:creationId xmlns:a16="http://schemas.microsoft.com/office/drawing/2014/main" id="{B7575E2A-CC71-ACD2-FD01-05B77BF2A212}"/>
              </a:ext>
            </a:extLst>
          </p:cNvPr>
          <p:cNvGrpSpPr/>
          <p:nvPr/>
        </p:nvGrpSpPr>
        <p:grpSpPr>
          <a:xfrm rot="15472602" flipH="1">
            <a:off x="3140655" y="4799168"/>
            <a:ext cx="1992504" cy="1892836"/>
            <a:chOff x="2088620" y="2864418"/>
            <a:chExt cx="1951261" cy="1951261"/>
          </a:xfrm>
        </p:grpSpPr>
        <p:pic>
          <p:nvPicPr>
            <p:cNvPr id="57" name="Gráfico 56" descr="Bocadillo de pensamiento contorno">
              <a:extLst>
                <a:ext uri="{FF2B5EF4-FFF2-40B4-BE49-F238E27FC236}">
                  <a16:creationId xmlns:a16="http://schemas.microsoft.com/office/drawing/2014/main" id="{5DA59C74-2AEE-885F-BE6F-6220C20D5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88620" y="2864418"/>
              <a:ext cx="1951261" cy="1951261"/>
            </a:xfrm>
            <a:prstGeom prst="rect">
              <a:avLst/>
            </a:prstGeom>
          </p:spPr>
        </p:pic>
        <p:pic>
          <p:nvPicPr>
            <p:cNvPr id="16" name="Gráfico 15" descr="Alarma sonando con relleno sólido">
              <a:extLst>
                <a:ext uri="{FF2B5EF4-FFF2-40B4-BE49-F238E27FC236}">
                  <a16:creationId xmlns:a16="http://schemas.microsoft.com/office/drawing/2014/main" id="{B4AAAADD-5328-6708-BA57-825876CE2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5472602">
              <a:off x="2614325" y="3238312"/>
              <a:ext cx="884420" cy="798153"/>
            </a:xfrm>
            <a:prstGeom prst="rect">
              <a:avLst/>
            </a:prstGeom>
          </p:spPr>
        </p:pic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53FD48C7-F073-1C48-C49D-42F7E35B5DF0}"/>
              </a:ext>
            </a:extLst>
          </p:cNvPr>
          <p:cNvGrpSpPr/>
          <p:nvPr/>
        </p:nvGrpSpPr>
        <p:grpSpPr>
          <a:xfrm rot="6853786">
            <a:off x="4173373" y="4172167"/>
            <a:ext cx="2569869" cy="2460856"/>
            <a:chOff x="1252632" y="4820095"/>
            <a:chExt cx="2775365" cy="2775365"/>
          </a:xfrm>
        </p:grpSpPr>
        <p:pic>
          <p:nvPicPr>
            <p:cNvPr id="61" name="Gráfico 60" descr="Bocadillo de pensamiento contorno">
              <a:extLst>
                <a:ext uri="{FF2B5EF4-FFF2-40B4-BE49-F238E27FC236}">
                  <a16:creationId xmlns:a16="http://schemas.microsoft.com/office/drawing/2014/main" id="{4A30FF56-0FA9-0863-1E50-8933D5366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52632" y="4820095"/>
              <a:ext cx="2775365" cy="2775365"/>
            </a:xfrm>
            <a:prstGeom prst="rect">
              <a:avLst/>
            </a:prstGeom>
          </p:spPr>
        </p:pic>
        <p:pic>
          <p:nvPicPr>
            <p:cNvPr id="18" name="Gráfico 17" descr="Dirigir dos pines por un camino con relleno sólido">
              <a:extLst>
                <a:ext uri="{FF2B5EF4-FFF2-40B4-BE49-F238E27FC236}">
                  <a16:creationId xmlns:a16="http://schemas.microsoft.com/office/drawing/2014/main" id="{F09D4118-7A12-A757-ECD9-9099CA049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4394858">
              <a:off x="2059542" y="5377340"/>
              <a:ext cx="1169926" cy="1169926"/>
            </a:xfrm>
            <a:prstGeom prst="rect">
              <a:avLst/>
            </a:prstGeom>
          </p:spPr>
        </p:pic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967AFCAC-56B4-018B-F5FF-AAEAD94FD325}"/>
              </a:ext>
            </a:extLst>
          </p:cNvPr>
          <p:cNvGrpSpPr/>
          <p:nvPr/>
        </p:nvGrpSpPr>
        <p:grpSpPr>
          <a:xfrm rot="3584773">
            <a:off x="4766880" y="2547190"/>
            <a:ext cx="2448891" cy="2448891"/>
            <a:chOff x="1312696" y="1049671"/>
            <a:chExt cx="2448891" cy="2448891"/>
          </a:xfrm>
        </p:grpSpPr>
        <p:pic>
          <p:nvPicPr>
            <p:cNvPr id="54" name="Gráfico 53" descr="Bocadillo de pensamiento contorno">
              <a:extLst>
                <a:ext uri="{FF2B5EF4-FFF2-40B4-BE49-F238E27FC236}">
                  <a16:creationId xmlns:a16="http://schemas.microsoft.com/office/drawing/2014/main" id="{7A40EA34-3494-DB55-F525-1A773A78D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12696" y="1049671"/>
              <a:ext cx="2448891" cy="2448891"/>
            </a:xfrm>
            <a:prstGeom prst="rect">
              <a:avLst/>
            </a:prstGeom>
          </p:spPr>
        </p:pic>
        <p:pic>
          <p:nvPicPr>
            <p:cNvPr id="20" name="Gráfico 19" descr="Do con relleno sólido">
              <a:extLst>
                <a:ext uri="{FF2B5EF4-FFF2-40B4-BE49-F238E27FC236}">
                  <a16:creationId xmlns:a16="http://schemas.microsoft.com/office/drawing/2014/main" id="{74B6D102-0C9F-C2CE-DDD9-AC0906C26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17439" y="1580468"/>
              <a:ext cx="815896" cy="815896"/>
            </a:xfrm>
            <a:prstGeom prst="rect">
              <a:avLst/>
            </a:prstGeom>
          </p:spPr>
        </p:pic>
        <p:pic>
          <p:nvPicPr>
            <p:cNvPr id="22" name="Gráfico 21" descr="Luna y estrellas con relleno sólido">
              <a:extLst>
                <a:ext uri="{FF2B5EF4-FFF2-40B4-BE49-F238E27FC236}">
                  <a16:creationId xmlns:a16="http://schemas.microsoft.com/office/drawing/2014/main" id="{682CC0B8-04D8-28D2-2170-6B59D4ECC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8920392">
              <a:off x="2562907" y="1703695"/>
              <a:ext cx="740158" cy="740158"/>
            </a:xfrm>
            <a:prstGeom prst="rect">
              <a:avLst/>
            </a:prstGeom>
          </p:spPr>
        </p:pic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B9548DD2-4870-E94F-4E90-9683F67103B3}"/>
              </a:ext>
            </a:extLst>
          </p:cNvPr>
          <p:cNvGrpSpPr/>
          <p:nvPr/>
        </p:nvGrpSpPr>
        <p:grpSpPr>
          <a:xfrm>
            <a:off x="3699617" y="854433"/>
            <a:ext cx="2120387" cy="1729291"/>
            <a:chOff x="1497416" y="1137734"/>
            <a:chExt cx="3007910" cy="2208492"/>
          </a:xfrm>
        </p:grpSpPr>
        <p:pic>
          <p:nvPicPr>
            <p:cNvPr id="48" name="Gráfico 47" descr="Bocadillo de pensamiento contorno">
              <a:extLst>
                <a:ext uri="{FF2B5EF4-FFF2-40B4-BE49-F238E27FC236}">
                  <a16:creationId xmlns:a16="http://schemas.microsoft.com/office/drawing/2014/main" id="{6A40013F-6BB6-A4E3-9C8A-B2BD2F921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97416" y="1137734"/>
              <a:ext cx="3007910" cy="2208492"/>
            </a:xfrm>
            <a:prstGeom prst="rect">
              <a:avLst/>
            </a:prstGeom>
          </p:spPr>
        </p:pic>
        <p:pic>
          <p:nvPicPr>
            <p:cNvPr id="9" name="Gráfico 8" descr="Camisa de manga larga con relleno sólido">
              <a:extLst>
                <a:ext uri="{FF2B5EF4-FFF2-40B4-BE49-F238E27FC236}">
                  <a16:creationId xmlns:a16="http://schemas.microsoft.com/office/drawing/2014/main" id="{A08920C3-3E04-1F39-C331-B5D484675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448901" y="1708064"/>
              <a:ext cx="629623" cy="629623"/>
            </a:xfrm>
            <a:prstGeom prst="rect">
              <a:avLst/>
            </a:prstGeom>
          </p:spPr>
        </p:pic>
        <p:pic>
          <p:nvPicPr>
            <p:cNvPr id="24" name="Gráfico 23" descr="Falda con relleno sólido">
              <a:extLst>
                <a:ext uri="{FF2B5EF4-FFF2-40B4-BE49-F238E27FC236}">
                  <a16:creationId xmlns:a16="http://schemas.microsoft.com/office/drawing/2014/main" id="{94ED6031-EBD8-931E-EC49-271164497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969260" y="1670461"/>
              <a:ext cx="629623" cy="629623"/>
            </a:xfrm>
            <a:prstGeom prst="rect">
              <a:avLst/>
            </a:prstGeom>
          </p:spPr>
        </p:pic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F7F65FE4-1EF9-38AD-D3DC-984FCEE889D4}"/>
              </a:ext>
            </a:extLst>
          </p:cNvPr>
          <p:cNvGrpSpPr/>
          <p:nvPr/>
        </p:nvGrpSpPr>
        <p:grpSpPr>
          <a:xfrm>
            <a:off x="4394886" y="1806487"/>
            <a:ext cx="1635835" cy="1543859"/>
            <a:chOff x="715678" y="1451021"/>
            <a:chExt cx="2746867" cy="2746867"/>
          </a:xfrm>
        </p:grpSpPr>
        <p:pic>
          <p:nvPicPr>
            <p:cNvPr id="55" name="Gráfico 54" descr="Bocadillo de pensamiento contorno">
              <a:extLst>
                <a:ext uri="{FF2B5EF4-FFF2-40B4-BE49-F238E27FC236}">
                  <a16:creationId xmlns:a16="http://schemas.microsoft.com/office/drawing/2014/main" id="{2C23F168-C6D1-F28C-5488-DFDCC2500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5678" y="1451021"/>
              <a:ext cx="2746867" cy="2746867"/>
            </a:xfrm>
            <a:prstGeom prst="rect">
              <a:avLst/>
            </a:prstGeom>
          </p:spPr>
        </p:pic>
        <p:pic>
          <p:nvPicPr>
            <p:cNvPr id="11" name="Gráfico 10" descr="Zapato de tacón alto con relleno sólido">
              <a:extLst>
                <a:ext uri="{FF2B5EF4-FFF2-40B4-BE49-F238E27FC236}">
                  <a16:creationId xmlns:a16="http://schemas.microsoft.com/office/drawing/2014/main" id="{F7CE6C6E-A742-B5FB-3795-DD3474B42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167697" y="2199613"/>
              <a:ext cx="660361" cy="660361"/>
            </a:xfrm>
            <a:prstGeom prst="rect">
              <a:avLst/>
            </a:prstGeom>
          </p:spPr>
        </p:pic>
        <p:pic>
          <p:nvPicPr>
            <p:cNvPr id="26" name="Gráfico 25" descr="Zapato con relleno sólido">
              <a:extLst>
                <a:ext uri="{FF2B5EF4-FFF2-40B4-BE49-F238E27FC236}">
                  <a16:creationId xmlns:a16="http://schemas.microsoft.com/office/drawing/2014/main" id="{1947E9C0-CBC0-675C-A5ED-CF213A8AB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414738" y="2226206"/>
              <a:ext cx="699444" cy="699444"/>
            </a:xfrm>
            <a:prstGeom prst="rect">
              <a:avLst/>
            </a:prstGeom>
          </p:spPr>
        </p:pic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9F0894E8-71FB-A8A9-C571-5415B3087C8A}"/>
              </a:ext>
            </a:extLst>
          </p:cNvPr>
          <p:cNvGrpSpPr/>
          <p:nvPr/>
        </p:nvGrpSpPr>
        <p:grpSpPr>
          <a:xfrm flipH="1">
            <a:off x="1421270" y="773485"/>
            <a:ext cx="2550479" cy="2193896"/>
            <a:chOff x="2985727" y="1995792"/>
            <a:chExt cx="2193896" cy="2193896"/>
          </a:xfrm>
        </p:grpSpPr>
        <p:pic>
          <p:nvPicPr>
            <p:cNvPr id="62" name="Gráfico 61" descr="Bocadillo de pensamiento contorno">
              <a:extLst>
                <a:ext uri="{FF2B5EF4-FFF2-40B4-BE49-F238E27FC236}">
                  <a16:creationId xmlns:a16="http://schemas.microsoft.com/office/drawing/2014/main" id="{43ED1A3E-28F8-665B-5F7F-AA29C6275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85727" y="1995792"/>
              <a:ext cx="2193896" cy="2193896"/>
            </a:xfrm>
            <a:prstGeom prst="rect">
              <a:avLst/>
            </a:prstGeom>
          </p:spPr>
        </p:pic>
        <p:pic>
          <p:nvPicPr>
            <p:cNvPr id="28" name="Gráfico 27" descr="Usuarios con relleno sólido">
              <a:extLst>
                <a:ext uri="{FF2B5EF4-FFF2-40B4-BE49-F238E27FC236}">
                  <a16:creationId xmlns:a16="http://schemas.microsoft.com/office/drawing/2014/main" id="{C2A7F6F2-5E44-D112-2CA8-C41B1D6FD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101183" y="2627255"/>
              <a:ext cx="505477" cy="505477"/>
            </a:xfrm>
            <a:prstGeom prst="rect">
              <a:avLst/>
            </a:prstGeom>
          </p:spPr>
        </p:pic>
        <p:pic>
          <p:nvPicPr>
            <p:cNvPr id="30" name="Gráfico 29" descr="Mujer con relleno sólido">
              <a:extLst>
                <a:ext uri="{FF2B5EF4-FFF2-40B4-BE49-F238E27FC236}">
                  <a16:creationId xmlns:a16="http://schemas.microsoft.com/office/drawing/2014/main" id="{4314C7EC-D855-C7BE-E9C6-B1E846AFF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404791" y="2487810"/>
              <a:ext cx="677884" cy="677884"/>
            </a:xfrm>
            <a:prstGeom prst="rect">
              <a:avLst/>
            </a:prstGeom>
          </p:spPr>
        </p:pic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6E065429-E8B5-7ED4-0337-B3A941256665}"/>
              </a:ext>
            </a:extLst>
          </p:cNvPr>
          <p:cNvGrpSpPr/>
          <p:nvPr/>
        </p:nvGrpSpPr>
        <p:grpSpPr>
          <a:xfrm rot="14825259" flipH="1">
            <a:off x="2246141" y="4625360"/>
            <a:ext cx="1446551" cy="1959831"/>
            <a:chOff x="2551602" y="3461009"/>
            <a:chExt cx="1896046" cy="1896046"/>
          </a:xfrm>
        </p:grpSpPr>
        <p:pic>
          <p:nvPicPr>
            <p:cNvPr id="58" name="Gráfico 57" descr="Bocadillo de pensamiento contorno">
              <a:extLst>
                <a:ext uri="{FF2B5EF4-FFF2-40B4-BE49-F238E27FC236}">
                  <a16:creationId xmlns:a16="http://schemas.microsoft.com/office/drawing/2014/main" id="{17B4FF05-D347-C431-8351-9B95358FE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51602" y="3461009"/>
              <a:ext cx="1896046" cy="1896046"/>
            </a:xfrm>
            <a:prstGeom prst="rect">
              <a:avLst/>
            </a:prstGeom>
          </p:spPr>
        </p:pic>
        <p:pic>
          <p:nvPicPr>
            <p:cNvPr id="32" name="Gráfico 31" descr="Bolso con relleno sólido">
              <a:extLst>
                <a:ext uri="{FF2B5EF4-FFF2-40B4-BE49-F238E27FC236}">
                  <a16:creationId xmlns:a16="http://schemas.microsoft.com/office/drawing/2014/main" id="{F6FA3D2F-06A2-4D5D-F487-64A1BB45E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 rot="14825259">
              <a:off x="3148871" y="3790670"/>
              <a:ext cx="646430" cy="846152"/>
            </a:xfrm>
            <a:prstGeom prst="rect">
              <a:avLst/>
            </a:prstGeom>
          </p:spPr>
        </p:pic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31AE0C32-1CBC-8785-E803-447FD81C1527}"/>
              </a:ext>
            </a:extLst>
          </p:cNvPr>
          <p:cNvGrpSpPr/>
          <p:nvPr/>
        </p:nvGrpSpPr>
        <p:grpSpPr>
          <a:xfrm rot="18499512" flipH="1">
            <a:off x="141071" y="3872577"/>
            <a:ext cx="3207540" cy="2313188"/>
            <a:chOff x="718300" y="1246623"/>
            <a:chExt cx="3042911" cy="2326899"/>
          </a:xfrm>
        </p:grpSpPr>
        <p:pic>
          <p:nvPicPr>
            <p:cNvPr id="51" name="Gráfico 50" descr="Bocadillo de pensamiento contorno">
              <a:extLst>
                <a:ext uri="{FF2B5EF4-FFF2-40B4-BE49-F238E27FC236}">
                  <a16:creationId xmlns:a16="http://schemas.microsoft.com/office/drawing/2014/main" id="{CE1F3584-9772-8188-95DA-2308D749C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8300" y="1246623"/>
              <a:ext cx="3042911" cy="2326899"/>
            </a:xfrm>
            <a:prstGeom prst="rect">
              <a:avLst/>
            </a:prstGeom>
          </p:spPr>
        </p:pic>
        <p:pic>
          <p:nvPicPr>
            <p:cNvPr id="13" name="Gráfico 12" descr="Autobús con relleno sólido">
              <a:extLst>
                <a:ext uri="{FF2B5EF4-FFF2-40B4-BE49-F238E27FC236}">
                  <a16:creationId xmlns:a16="http://schemas.microsoft.com/office/drawing/2014/main" id="{19134437-C2F4-016D-A320-7C4ADAF4E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 rot="18740037">
              <a:off x="1754965" y="1707287"/>
              <a:ext cx="969584" cy="862356"/>
            </a:xfrm>
            <a:prstGeom prst="rect">
              <a:avLst/>
            </a:prstGeom>
          </p:spPr>
        </p:pic>
        <p:pic>
          <p:nvPicPr>
            <p:cNvPr id="34" name="Gráfico 33" descr="Taxi con relleno sólido">
              <a:extLst>
                <a:ext uri="{FF2B5EF4-FFF2-40B4-BE49-F238E27FC236}">
                  <a16:creationId xmlns:a16="http://schemas.microsoft.com/office/drawing/2014/main" id="{26E22E8D-D365-EEAC-8BC6-420BD214B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 rot="18499512">
              <a:off x="2609291" y="1906961"/>
              <a:ext cx="600256" cy="533872"/>
            </a:xfrm>
            <a:prstGeom prst="rect">
              <a:avLst/>
            </a:prstGeom>
          </p:spPr>
        </p:pic>
        <p:pic>
          <p:nvPicPr>
            <p:cNvPr id="36" name="Gráfico 35" descr="Tren con relleno sólido">
              <a:extLst>
                <a:ext uri="{FF2B5EF4-FFF2-40B4-BE49-F238E27FC236}">
                  <a16:creationId xmlns:a16="http://schemas.microsoft.com/office/drawing/2014/main" id="{BCEDB662-069B-7100-BED2-BFF5ED965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 rot="18499512">
              <a:off x="1321329" y="1901567"/>
              <a:ext cx="527043" cy="468756"/>
            </a:xfrm>
            <a:prstGeom prst="rect">
              <a:avLst/>
            </a:prstGeom>
          </p:spPr>
        </p:pic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BCD98DEA-3480-D805-1561-AC7548007A61}"/>
              </a:ext>
            </a:extLst>
          </p:cNvPr>
          <p:cNvGrpSpPr/>
          <p:nvPr/>
        </p:nvGrpSpPr>
        <p:grpSpPr>
          <a:xfrm rot="20233768" flipH="1">
            <a:off x="437428" y="1744062"/>
            <a:ext cx="2597209" cy="2756696"/>
            <a:chOff x="2975277" y="1613494"/>
            <a:chExt cx="3088569" cy="2756696"/>
          </a:xfrm>
        </p:grpSpPr>
        <p:pic>
          <p:nvPicPr>
            <p:cNvPr id="63" name="Gráfico 62" descr="Bocadillo de pensamiento contorno">
              <a:extLst>
                <a:ext uri="{FF2B5EF4-FFF2-40B4-BE49-F238E27FC236}">
                  <a16:creationId xmlns:a16="http://schemas.microsoft.com/office/drawing/2014/main" id="{4A1A8CE4-E745-E0D4-FC89-3FB6EAED4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75277" y="1613494"/>
              <a:ext cx="3088569" cy="2756696"/>
            </a:xfrm>
            <a:prstGeom prst="rect">
              <a:avLst/>
            </a:prstGeom>
          </p:spPr>
        </p:pic>
        <p:pic>
          <p:nvPicPr>
            <p:cNvPr id="42" name="Gráfico 41" descr="Cara preocupada con relleno sólido con relleno sólido">
              <a:extLst>
                <a:ext uri="{FF2B5EF4-FFF2-40B4-BE49-F238E27FC236}">
                  <a16:creationId xmlns:a16="http://schemas.microsoft.com/office/drawing/2014/main" id="{4FDEA1D6-27EC-36ED-6276-2C05A81B1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 rot="20233768">
              <a:off x="4151670" y="2714700"/>
              <a:ext cx="620738" cy="634885"/>
            </a:xfrm>
            <a:prstGeom prst="rect">
              <a:avLst/>
            </a:prstGeom>
          </p:spPr>
        </p:pic>
        <p:pic>
          <p:nvPicPr>
            <p:cNvPr id="44" name="Gráfico 43" descr="Cara llorando con relleno sólido con relleno sólido">
              <a:extLst>
                <a:ext uri="{FF2B5EF4-FFF2-40B4-BE49-F238E27FC236}">
                  <a16:creationId xmlns:a16="http://schemas.microsoft.com/office/drawing/2014/main" id="{7C282017-4F09-5019-467F-3FAB6D933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 rot="20233768">
              <a:off x="4725501" y="2404720"/>
              <a:ext cx="628391" cy="628390"/>
            </a:xfrm>
            <a:prstGeom prst="rect">
              <a:avLst/>
            </a:prstGeom>
          </p:spPr>
        </p:pic>
        <p:pic>
          <p:nvPicPr>
            <p:cNvPr id="68" name="Gráfico 67" descr="Cara confundida con relleno sólido con relleno sólido">
              <a:extLst>
                <a:ext uri="{FF2B5EF4-FFF2-40B4-BE49-F238E27FC236}">
                  <a16:creationId xmlns:a16="http://schemas.microsoft.com/office/drawing/2014/main" id="{E67BA5D2-4B71-AF3D-5670-DA89A74AC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 rot="20233768">
              <a:off x="4147363" y="2109489"/>
              <a:ext cx="620738" cy="620738"/>
            </a:xfrm>
            <a:prstGeom prst="rect">
              <a:avLst/>
            </a:prstGeom>
          </p:spPr>
        </p:pic>
        <p:pic>
          <p:nvPicPr>
            <p:cNvPr id="70" name="Gráfico 69" descr="Cara nerviosa con relleno sólido con relleno sólido">
              <a:extLst>
                <a:ext uri="{FF2B5EF4-FFF2-40B4-BE49-F238E27FC236}">
                  <a16:creationId xmlns:a16="http://schemas.microsoft.com/office/drawing/2014/main" id="{E4AE0E09-FE55-69B8-C52F-0EFA2CFB5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 rot="20233768">
              <a:off x="3562276" y="2419858"/>
              <a:ext cx="630681" cy="630681"/>
            </a:xfrm>
            <a:prstGeom prst="rect">
              <a:avLst/>
            </a:prstGeom>
          </p:spPr>
        </p:pic>
      </p:grpSp>
      <p:pic>
        <p:nvPicPr>
          <p:cNvPr id="74" name="Gráfico 73" descr="Perfil de hombre con relleno sólido">
            <a:extLst>
              <a:ext uri="{FF2B5EF4-FFF2-40B4-BE49-F238E27FC236}">
                <a16:creationId xmlns:a16="http://schemas.microsoft.com/office/drawing/2014/main" id="{D23437C3-232C-3DED-6398-2BB6759FF3F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010902" y="2615681"/>
            <a:ext cx="2190373" cy="24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4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723E4D-2229-4728-B046-F420E028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Capacitación</a:t>
            </a:r>
            <a:br>
              <a:rPr lang="en-US" sz="5400" b="1"/>
            </a:br>
            <a:r>
              <a:rPr lang="en-US" sz="5400" b="1"/>
              <a:t>Sensibilización </a:t>
            </a:r>
            <a:br>
              <a:rPr lang="en-US" sz="5400" b="1"/>
            </a:br>
            <a:r>
              <a:rPr lang="en-US" sz="5400" b="1"/>
              <a:t>Protocolos </a:t>
            </a:r>
          </a:p>
        </p:txBody>
      </p:sp>
      <p:pic>
        <p:nvPicPr>
          <p:cNvPr id="6" name="Imagen 5" descr="Mapa&#10;&#10;Descripción generada automáticamente con confianza baja">
            <a:extLst>
              <a:ext uri="{FF2B5EF4-FFF2-40B4-BE49-F238E27FC236}">
                <a16:creationId xmlns:a16="http://schemas.microsoft.com/office/drawing/2014/main" id="{C175609C-93AB-4D60-AA7E-8DE4689FD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" r="1" b="5269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2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38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Imagen 8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B4858074-D60D-8E66-2FD0-2D0B371FF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8" b="4"/>
          <a:stretch/>
        </p:blipFill>
        <p:spPr bwMode="auto">
          <a:xfrm>
            <a:off x="-1" y="10"/>
            <a:ext cx="6096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Una persona con un sombrero&#10;&#10;Descripción generada automáticamente con confianza media">
            <a:extLst>
              <a:ext uri="{FF2B5EF4-FFF2-40B4-BE49-F238E27FC236}">
                <a16:creationId xmlns:a16="http://schemas.microsoft.com/office/drawing/2014/main" id="{2EF7EAAD-6050-F8BF-7E77-03440DC679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4" r="1" b="16294"/>
          <a:stretch/>
        </p:blipFill>
        <p:spPr>
          <a:xfrm>
            <a:off x="6094476" y="10"/>
            <a:ext cx="6094477" cy="6857990"/>
          </a:xfrm>
          <a:prstGeom prst="rect">
            <a:avLst/>
          </a:prstGeom>
        </p:spPr>
      </p:pic>
      <p:sp>
        <p:nvSpPr>
          <p:cNvPr id="1052" name="Rectangle 1040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182986-7D8E-FED3-654F-067A4A8E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999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Interseccionalidad</a:t>
            </a:r>
          </a:p>
        </p:txBody>
      </p:sp>
      <p:sp>
        <p:nvSpPr>
          <p:cNvPr id="1053" name="Rectangle: Rounded Corners 104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418812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2317C-80C8-206E-F7D2-69E1F968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48160"/>
            <a:ext cx="10515600" cy="82854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s-CR" sz="3600" b="1" dirty="0"/>
              <a:t>¿Por qué usar el Enfoque Interseccional en la Seguridad Ciudadana?</a:t>
            </a:r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id="{B7575E2A-CC71-ACD2-FD01-05B77BF2A212}"/>
              </a:ext>
            </a:extLst>
          </p:cNvPr>
          <p:cNvGrpSpPr/>
          <p:nvPr/>
        </p:nvGrpSpPr>
        <p:grpSpPr>
          <a:xfrm rot="15472602" flipH="1">
            <a:off x="4405102" y="5050484"/>
            <a:ext cx="1992504" cy="1892836"/>
            <a:chOff x="2088620" y="2864418"/>
            <a:chExt cx="1951261" cy="1951261"/>
          </a:xfrm>
        </p:grpSpPr>
        <p:pic>
          <p:nvPicPr>
            <p:cNvPr id="57" name="Gráfico 56" descr="Bocadillo de pensamiento contorno">
              <a:extLst>
                <a:ext uri="{FF2B5EF4-FFF2-40B4-BE49-F238E27FC236}">
                  <a16:creationId xmlns:a16="http://schemas.microsoft.com/office/drawing/2014/main" id="{5DA59C74-2AEE-885F-BE6F-6220C20D5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88620" y="2864418"/>
              <a:ext cx="1951261" cy="1951261"/>
            </a:xfrm>
            <a:prstGeom prst="rect">
              <a:avLst/>
            </a:prstGeom>
          </p:spPr>
        </p:pic>
        <p:pic>
          <p:nvPicPr>
            <p:cNvPr id="16" name="Gráfico 15" descr="Alarma sonando con relleno sólido">
              <a:extLst>
                <a:ext uri="{FF2B5EF4-FFF2-40B4-BE49-F238E27FC236}">
                  <a16:creationId xmlns:a16="http://schemas.microsoft.com/office/drawing/2014/main" id="{B4AAAADD-5328-6708-BA57-825876CE2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5472602">
              <a:off x="2614325" y="3238312"/>
              <a:ext cx="884420" cy="798153"/>
            </a:xfrm>
            <a:prstGeom prst="rect">
              <a:avLst/>
            </a:prstGeom>
          </p:spPr>
        </p:pic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53FD48C7-F073-1C48-C49D-42F7E35B5DF0}"/>
              </a:ext>
            </a:extLst>
          </p:cNvPr>
          <p:cNvGrpSpPr/>
          <p:nvPr/>
        </p:nvGrpSpPr>
        <p:grpSpPr>
          <a:xfrm rot="6853786">
            <a:off x="5598688" y="4400972"/>
            <a:ext cx="2569869" cy="2460856"/>
            <a:chOff x="1252632" y="4820095"/>
            <a:chExt cx="2775365" cy="2775365"/>
          </a:xfrm>
        </p:grpSpPr>
        <p:pic>
          <p:nvPicPr>
            <p:cNvPr id="61" name="Gráfico 60" descr="Bocadillo de pensamiento contorno">
              <a:extLst>
                <a:ext uri="{FF2B5EF4-FFF2-40B4-BE49-F238E27FC236}">
                  <a16:creationId xmlns:a16="http://schemas.microsoft.com/office/drawing/2014/main" id="{4A30FF56-0FA9-0863-1E50-8933D5366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52632" y="4820095"/>
              <a:ext cx="2775365" cy="2775365"/>
            </a:xfrm>
            <a:prstGeom prst="rect">
              <a:avLst/>
            </a:prstGeom>
          </p:spPr>
        </p:pic>
        <p:pic>
          <p:nvPicPr>
            <p:cNvPr id="18" name="Gráfico 17" descr="Dirigir dos pines por un camino con relleno sólido">
              <a:extLst>
                <a:ext uri="{FF2B5EF4-FFF2-40B4-BE49-F238E27FC236}">
                  <a16:creationId xmlns:a16="http://schemas.microsoft.com/office/drawing/2014/main" id="{F09D4118-7A12-A757-ECD9-9099CA049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394858">
              <a:off x="2059542" y="5377340"/>
              <a:ext cx="1169926" cy="1169926"/>
            </a:xfrm>
            <a:prstGeom prst="rect">
              <a:avLst/>
            </a:prstGeom>
          </p:spPr>
        </p:pic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967AFCAC-56B4-018B-F5FF-AAEAD94FD325}"/>
              </a:ext>
            </a:extLst>
          </p:cNvPr>
          <p:cNvGrpSpPr/>
          <p:nvPr/>
        </p:nvGrpSpPr>
        <p:grpSpPr>
          <a:xfrm rot="3584773">
            <a:off x="6509107" y="2825226"/>
            <a:ext cx="2448891" cy="2448891"/>
            <a:chOff x="1312696" y="1049671"/>
            <a:chExt cx="2448891" cy="2448891"/>
          </a:xfrm>
        </p:grpSpPr>
        <p:pic>
          <p:nvPicPr>
            <p:cNvPr id="54" name="Gráfico 53" descr="Bocadillo de pensamiento contorno">
              <a:extLst>
                <a:ext uri="{FF2B5EF4-FFF2-40B4-BE49-F238E27FC236}">
                  <a16:creationId xmlns:a16="http://schemas.microsoft.com/office/drawing/2014/main" id="{7A40EA34-3494-DB55-F525-1A773A78D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12696" y="1049671"/>
              <a:ext cx="2448891" cy="2448891"/>
            </a:xfrm>
            <a:prstGeom prst="rect">
              <a:avLst/>
            </a:prstGeom>
          </p:spPr>
        </p:pic>
        <p:pic>
          <p:nvPicPr>
            <p:cNvPr id="20" name="Gráfico 19" descr="Do con relleno sólido">
              <a:extLst>
                <a:ext uri="{FF2B5EF4-FFF2-40B4-BE49-F238E27FC236}">
                  <a16:creationId xmlns:a16="http://schemas.microsoft.com/office/drawing/2014/main" id="{74B6D102-0C9F-C2CE-DDD9-AC0906C26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17439" y="1580468"/>
              <a:ext cx="815896" cy="815896"/>
            </a:xfrm>
            <a:prstGeom prst="rect">
              <a:avLst/>
            </a:prstGeom>
          </p:spPr>
        </p:pic>
        <p:pic>
          <p:nvPicPr>
            <p:cNvPr id="22" name="Gráfico 21" descr="Luna y estrellas con relleno sólido">
              <a:extLst>
                <a:ext uri="{FF2B5EF4-FFF2-40B4-BE49-F238E27FC236}">
                  <a16:creationId xmlns:a16="http://schemas.microsoft.com/office/drawing/2014/main" id="{682CC0B8-04D8-28D2-2170-6B59D4ECC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8920392">
              <a:off x="2562907" y="1703695"/>
              <a:ext cx="740158" cy="740158"/>
            </a:xfrm>
            <a:prstGeom prst="rect">
              <a:avLst/>
            </a:prstGeom>
          </p:spPr>
        </p:pic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B9548DD2-4870-E94F-4E90-9683F67103B3}"/>
              </a:ext>
            </a:extLst>
          </p:cNvPr>
          <p:cNvGrpSpPr/>
          <p:nvPr/>
        </p:nvGrpSpPr>
        <p:grpSpPr>
          <a:xfrm>
            <a:off x="5344181" y="1234592"/>
            <a:ext cx="2120387" cy="1729291"/>
            <a:chOff x="1497416" y="1137734"/>
            <a:chExt cx="3007910" cy="2208492"/>
          </a:xfrm>
        </p:grpSpPr>
        <p:pic>
          <p:nvPicPr>
            <p:cNvPr id="48" name="Gráfico 47" descr="Bocadillo de pensamiento contorno">
              <a:extLst>
                <a:ext uri="{FF2B5EF4-FFF2-40B4-BE49-F238E27FC236}">
                  <a16:creationId xmlns:a16="http://schemas.microsoft.com/office/drawing/2014/main" id="{6A40013F-6BB6-A4E3-9C8A-B2BD2F921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97416" y="1137734"/>
              <a:ext cx="3007910" cy="2208492"/>
            </a:xfrm>
            <a:prstGeom prst="rect">
              <a:avLst/>
            </a:prstGeom>
          </p:spPr>
        </p:pic>
        <p:pic>
          <p:nvPicPr>
            <p:cNvPr id="9" name="Gráfico 8" descr="Camisa de manga larga con relleno sólido">
              <a:extLst>
                <a:ext uri="{FF2B5EF4-FFF2-40B4-BE49-F238E27FC236}">
                  <a16:creationId xmlns:a16="http://schemas.microsoft.com/office/drawing/2014/main" id="{A08920C3-3E04-1F39-C331-B5D484675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448901" y="1708064"/>
              <a:ext cx="629623" cy="629623"/>
            </a:xfrm>
            <a:prstGeom prst="rect">
              <a:avLst/>
            </a:prstGeom>
          </p:spPr>
        </p:pic>
        <p:pic>
          <p:nvPicPr>
            <p:cNvPr id="24" name="Gráfico 23" descr="Falda con relleno sólido">
              <a:extLst>
                <a:ext uri="{FF2B5EF4-FFF2-40B4-BE49-F238E27FC236}">
                  <a16:creationId xmlns:a16="http://schemas.microsoft.com/office/drawing/2014/main" id="{94ED6031-EBD8-931E-EC49-271164497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969260" y="1670461"/>
              <a:ext cx="629623" cy="629623"/>
            </a:xfrm>
            <a:prstGeom prst="rect">
              <a:avLst/>
            </a:prstGeom>
          </p:spPr>
        </p:pic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F7F65FE4-1EF9-38AD-D3DC-984FCEE889D4}"/>
              </a:ext>
            </a:extLst>
          </p:cNvPr>
          <p:cNvGrpSpPr/>
          <p:nvPr/>
        </p:nvGrpSpPr>
        <p:grpSpPr>
          <a:xfrm>
            <a:off x="6246122" y="2056430"/>
            <a:ext cx="1635835" cy="1543859"/>
            <a:chOff x="715678" y="1451021"/>
            <a:chExt cx="2746867" cy="2746867"/>
          </a:xfrm>
        </p:grpSpPr>
        <p:pic>
          <p:nvPicPr>
            <p:cNvPr id="55" name="Gráfico 54" descr="Bocadillo de pensamiento contorno">
              <a:extLst>
                <a:ext uri="{FF2B5EF4-FFF2-40B4-BE49-F238E27FC236}">
                  <a16:creationId xmlns:a16="http://schemas.microsoft.com/office/drawing/2014/main" id="{2C23F168-C6D1-F28C-5488-DFDCC2500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5678" y="1451021"/>
              <a:ext cx="2746867" cy="2746867"/>
            </a:xfrm>
            <a:prstGeom prst="rect">
              <a:avLst/>
            </a:prstGeom>
          </p:spPr>
        </p:pic>
        <p:pic>
          <p:nvPicPr>
            <p:cNvPr id="11" name="Gráfico 10" descr="Zapato de tacón alto con relleno sólido">
              <a:extLst>
                <a:ext uri="{FF2B5EF4-FFF2-40B4-BE49-F238E27FC236}">
                  <a16:creationId xmlns:a16="http://schemas.microsoft.com/office/drawing/2014/main" id="{F7CE6C6E-A742-B5FB-3795-DD3474B42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167697" y="2199613"/>
              <a:ext cx="660361" cy="660361"/>
            </a:xfrm>
            <a:prstGeom prst="rect">
              <a:avLst/>
            </a:prstGeom>
          </p:spPr>
        </p:pic>
        <p:pic>
          <p:nvPicPr>
            <p:cNvPr id="26" name="Gráfico 25" descr="Zapato con relleno sólido">
              <a:extLst>
                <a:ext uri="{FF2B5EF4-FFF2-40B4-BE49-F238E27FC236}">
                  <a16:creationId xmlns:a16="http://schemas.microsoft.com/office/drawing/2014/main" id="{1947E9C0-CBC0-675C-A5ED-CF213A8AB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14738" y="2226206"/>
              <a:ext cx="699444" cy="699444"/>
            </a:xfrm>
            <a:prstGeom prst="rect">
              <a:avLst/>
            </a:prstGeom>
          </p:spPr>
        </p:pic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9F0894E8-71FB-A8A9-C571-5415B3087C8A}"/>
              </a:ext>
            </a:extLst>
          </p:cNvPr>
          <p:cNvGrpSpPr/>
          <p:nvPr/>
        </p:nvGrpSpPr>
        <p:grpSpPr>
          <a:xfrm flipH="1">
            <a:off x="3207013" y="1077230"/>
            <a:ext cx="2550479" cy="2193896"/>
            <a:chOff x="2985727" y="1995792"/>
            <a:chExt cx="2193896" cy="2193896"/>
          </a:xfrm>
        </p:grpSpPr>
        <p:pic>
          <p:nvPicPr>
            <p:cNvPr id="62" name="Gráfico 61" descr="Bocadillo de pensamiento contorno">
              <a:extLst>
                <a:ext uri="{FF2B5EF4-FFF2-40B4-BE49-F238E27FC236}">
                  <a16:creationId xmlns:a16="http://schemas.microsoft.com/office/drawing/2014/main" id="{43ED1A3E-28F8-665B-5F7F-AA29C6275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85727" y="1995792"/>
              <a:ext cx="2193896" cy="2193896"/>
            </a:xfrm>
            <a:prstGeom prst="rect">
              <a:avLst/>
            </a:prstGeom>
          </p:spPr>
        </p:pic>
        <p:pic>
          <p:nvPicPr>
            <p:cNvPr id="28" name="Gráfico 27" descr="Usuarios con relleno sólido">
              <a:extLst>
                <a:ext uri="{FF2B5EF4-FFF2-40B4-BE49-F238E27FC236}">
                  <a16:creationId xmlns:a16="http://schemas.microsoft.com/office/drawing/2014/main" id="{C2A7F6F2-5E44-D112-2CA8-C41B1D6FD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101183" y="2627255"/>
              <a:ext cx="505477" cy="505477"/>
            </a:xfrm>
            <a:prstGeom prst="rect">
              <a:avLst/>
            </a:prstGeom>
          </p:spPr>
        </p:pic>
        <p:pic>
          <p:nvPicPr>
            <p:cNvPr id="30" name="Gráfico 29" descr="Mujer con relleno sólido">
              <a:extLst>
                <a:ext uri="{FF2B5EF4-FFF2-40B4-BE49-F238E27FC236}">
                  <a16:creationId xmlns:a16="http://schemas.microsoft.com/office/drawing/2014/main" id="{4314C7EC-D855-C7BE-E9C6-B1E846AFF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404791" y="2487810"/>
              <a:ext cx="677884" cy="677884"/>
            </a:xfrm>
            <a:prstGeom prst="rect">
              <a:avLst/>
            </a:prstGeom>
          </p:spPr>
        </p:pic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6E065429-E8B5-7ED4-0337-B3A941256665}"/>
              </a:ext>
            </a:extLst>
          </p:cNvPr>
          <p:cNvGrpSpPr/>
          <p:nvPr/>
        </p:nvGrpSpPr>
        <p:grpSpPr>
          <a:xfrm rot="14825259" flipH="1">
            <a:off x="3399989" y="4737597"/>
            <a:ext cx="1446551" cy="1959831"/>
            <a:chOff x="2551602" y="3461009"/>
            <a:chExt cx="1896046" cy="1896046"/>
          </a:xfrm>
        </p:grpSpPr>
        <p:pic>
          <p:nvPicPr>
            <p:cNvPr id="58" name="Gráfico 57" descr="Bocadillo de pensamiento contorno">
              <a:extLst>
                <a:ext uri="{FF2B5EF4-FFF2-40B4-BE49-F238E27FC236}">
                  <a16:creationId xmlns:a16="http://schemas.microsoft.com/office/drawing/2014/main" id="{17B4FF05-D347-C431-8351-9B95358FE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51602" y="3461009"/>
              <a:ext cx="1896046" cy="1896046"/>
            </a:xfrm>
            <a:prstGeom prst="rect">
              <a:avLst/>
            </a:prstGeom>
          </p:spPr>
        </p:pic>
        <p:pic>
          <p:nvPicPr>
            <p:cNvPr id="32" name="Gráfico 31" descr="Bolso con relleno sólido">
              <a:extLst>
                <a:ext uri="{FF2B5EF4-FFF2-40B4-BE49-F238E27FC236}">
                  <a16:creationId xmlns:a16="http://schemas.microsoft.com/office/drawing/2014/main" id="{F6FA3D2F-06A2-4D5D-F487-64A1BB45E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 rot="14825259">
              <a:off x="3148871" y="3790670"/>
              <a:ext cx="646430" cy="846152"/>
            </a:xfrm>
            <a:prstGeom prst="rect">
              <a:avLst/>
            </a:prstGeom>
          </p:spPr>
        </p:pic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31AE0C32-1CBC-8785-E803-447FD81C1527}"/>
              </a:ext>
            </a:extLst>
          </p:cNvPr>
          <p:cNvGrpSpPr/>
          <p:nvPr/>
        </p:nvGrpSpPr>
        <p:grpSpPr>
          <a:xfrm rot="18499512" flipH="1">
            <a:off x="1479183" y="3741670"/>
            <a:ext cx="3207540" cy="2313188"/>
            <a:chOff x="718300" y="1246623"/>
            <a:chExt cx="3042911" cy="2326899"/>
          </a:xfrm>
        </p:grpSpPr>
        <p:pic>
          <p:nvPicPr>
            <p:cNvPr id="51" name="Gráfico 50" descr="Bocadillo de pensamiento contorno">
              <a:extLst>
                <a:ext uri="{FF2B5EF4-FFF2-40B4-BE49-F238E27FC236}">
                  <a16:creationId xmlns:a16="http://schemas.microsoft.com/office/drawing/2014/main" id="{CE1F3584-9772-8188-95DA-2308D749C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8300" y="1246623"/>
              <a:ext cx="3042911" cy="2326899"/>
            </a:xfrm>
            <a:prstGeom prst="rect">
              <a:avLst/>
            </a:prstGeom>
          </p:spPr>
        </p:pic>
        <p:pic>
          <p:nvPicPr>
            <p:cNvPr id="13" name="Gráfico 12" descr="Autobús con relleno sólido">
              <a:extLst>
                <a:ext uri="{FF2B5EF4-FFF2-40B4-BE49-F238E27FC236}">
                  <a16:creationId xmlns:a16="http://schemas.microsoft.com/office/drawing/2014/main" id="{19134437-C2F4-016D-A320-7C4ADAF4E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 rot="18740037">
              <a:off x="1754965" y="1707287"/>
              <a:ext cx="969584" cy="862356"/>
            </a:xfrm>
            <a:prstGeom prst="rect">
              <a:avLst/>
            </a:prstGeom>
          </p:spPr>
        </p:pic>
        <p:pic>
          <p:nvPicPr>
            <p:cNvPr id="34" name="Gráfico 33" descr="Taxi con relleno sólido">
              <a:extLst>
                <a:ext uri="{FF2B5EF4-FFF2-40B4-BE49-F238E27FC236}">
                  <a16:creationId xmlns:a16="http://schemas.microsoft.com/office/drawing/2014/main" id="{26E22E8D-D365-EEAC-8BC6-420BD214B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 rot="18499512">
              <a:off x="2609291" y="1906961"/>
              <a:ext cx="600256" cy="533872"/>
            </a:xfrm>
            <a:prstGeom prst="rect">
              <a:avLst/>
            </a:prstGeom>
          </p:spPr>
        </p:pic>
        <p:pic>
          <p:nvPicPr>
            <p:cNvPr id="36" name="Gráfico 35" descr="Tren con relleno sólido">
              <a:extLst>
                <a:ext uri="{FF2B5EF4-FFF2-40B4-BE49-F238E27FC236}">
                  <a16:creationId xmlns:a16="http://schemas.microsoft.com/office/drawing/2014/main" id="{BCEDB662-069B-7100-BED2-BFF5ED965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 rot="18499512">
              <a:off x="1321329" y="1901567"/>
              <a:ext cx="527043" cy="468756"/>
            </a:xfrm>
            <a:prstGeom prst="rect">
              <a:avLst/>
            </a:prstGeom>
          </p:spPr>
        </p:pic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BCD98DEA-3480-D805-1561-AC7548007A61}"/>
              </a:ext>
            </a:extLst>
          </p:cNvPr>
          <p:cNvGrpSpPr/>
          <p:nvPr/>
        </p:nvGrpSpPr>
        <p:grpSpPr>
          <a:xfrm rot="20233768" flipH="1">
            <a:off x="1874408" y="1900689"/>
            <a:ext cx="2597209" cy="2756696"/>
            <a:chOff x="2975277" y="1613494"/>
            <a:chExt cx="3088569" cy="2756696"/>
          </a:xfrm>
        </p:grpSpPr>
        <p:pic>
          <p:nvPicPr>
            <p:cNvPr id="63" name="Gráfico 62" descr="Bocadillo de pensamiento contorno">
              <a:extLst>
                <a:ext uri="{FF2B5EF4-FFF2-40B4-BE49-F238E27FC236}">
                  <a16:creationId xmlns:a16="http://schemas.microsoft.com/office/drawing/2014/main" id="{4A1A8CE4-E745-E0D4-FC89-3FB6EAED4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75277" y="1613494"/>
              <a:ext cx="3088569" cy="2756696"/>
            </a:xfrm>
            <a:prstGeom prst="rect">
              <a:avLst/>
            </a:prstGeom>
          </p:spPr>
        </p:pic>
        <p:pic>
          <p:nvPicPr>
            <p:cNvPr id="42" name="Gráfico 41" descr="Cara preocupada con relleno sólido con relleno sólido">
              <a:extLst>
                <a:ext uri="{FF2B5EF4-FFF2-40B4-BE49-F238E27FC236}">
                  <a16:creationId xmlns:a16="http://schemas.microsoft.com/office/drawing/2014/main" id="{4FDEA1D6-27EC-36ED-6276-2C05A81B1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 rot="20233768">
              <a:off x="4151670" y="2714700"/>
              <a:ext cx="620738" cy="634885"/>
            </a:xfrm>
            <a:prstGeom prst="rect">
              <a:avLst/>
            </a:prstGeom>
          </p:spPr>
        </p:pic>
        <p:pic>
          <p:nvPicPr>
            <p:cNvPr id="44" name="Gráfico 43" descr="Cara llorando con relleno sólido con relleno sólido">
              <a:extLst>
                <a:ext uri="{FF2B5EF4-FFF2-40B4-BE49-F238E27FC236}">
                  <a16:creationId xmlns:a16="http://schemas.microsoft.com/office/drawing/2014/main" id="{7C282017-4F09-5019-467F-3FAB6D933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 rot="20233768">
              <a:off x="4725501" y="2404720"/>
              <a:ext cx="628391" cy="628390"/>
            </a:xfrm>
            <a:prstGeom prst="rect">
              <a:avLst/>
            </a:prstGeom>
          </p:spPr>
        </p:pic>
        <p:pic>
          <p:nvPicPr>
            <p:cNvPr id="68" name="Gráfico 67" descr="Cara confundida con relleno sólido con relleno sólido">
              <a:extLst>
                <a:ext uri="{FF2B5EF4-FFF2-40B4-BE49-F238E27FC236}">
                  <a16:creationId xmlns:a16="http://schemas.microsoft.com/office/drawing/2014/main" id="{E67BA5D2-4B71-AF3D-5670-DA89A74AC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 rot="20233768">
              <a:off x="4147363" y="2109489"/>
              <a:ext cx="620738" cy="620738"/>
            </a:xfrm>
            <a:prstGeom prst="rect">
              <a:avLst/>
            </a:prstGeom>
          </p:spPr>
        </p:pic>
        <p:pic>
          <p:nvPicPr>
            <p:cNvPr id="70" name="Gráfico 69" descr="Cara nerviosa con relleno sólido con relleno sólido">
              <a:extLst>
                <a:ext uri="{FF2B5EF4-FFF2-40B4-BE49-F238E27FC236}">
                  <a16:creationId xmlns:a16="http://schemas.microsoft.com/office/drawing/2014/main" id="{E4AE0E09-FE55-69B8-C52F-0EFA2CFB5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 rot="20233768">
              <a:off x="3562276" y="2419858"/>
              <a:ext cx="630681" cy="630681"/>
            </a:xfrm>
            <a:prstGeom prst="rect">
              <a:avLst/>
            </a:prstGeom>
          </p:spPr>
        </p:pic>
      </p:grp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90DF5078-C5B0-217C-FBE4-70A441326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51249"/>
              </p:ext>
            </p:extLst>
          </p:nvPr>
        </p:nvGraphicFramePr>
        <p:xfrm>
          <a:off x="8506203" y="936545"/>
          <a:ext cx="3131905" cy="2334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  <p:sp>
        <p:nvSpPr>
          <p:cNvPr id="23" name="Abrir llave 22">
            <a:extLst>
              <a:ext uri="{FF2B5EF4-FFF2-40B4-BE49-F238E27FC236}">
                <a16:creationId xmlns:a16="http://schemas.microsoft.com/office/drawing/2014/main" id="{CC4A175A-E6A2-EADD-4A3E-9D02FAA8736E}"/>
              </a:ext>
            </a:extLst>
          </p:cNvPr>
          <p:cNvSpPr/>
          <p:nvPr/>
        </p:nvSpPr>
        <p:spPr>
          <a:xfrm>
            <a:off x="1560823" y="1569248"/>
            <a:ext cx="276959" cy="48687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5C8286C-E298-E6C1-E63C-B8091CD095CE}"/>
              </a:ext>
            </a:extLst>
          </p:cNvPr>
          <p:cNvSpPr/>
          <p:nvPr/>
        </p:nvSpPr>
        <p:spPr>
          <a:xfrm>
            <a:off x="52317" y="3263209"/>
            <a:ext cx="1439853" cy="1317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Género y discapacidad</a:t>
            </a:r>
          </a:p>
        </p:txBody>
      </p:sp>
      <p:sp>
        <p:nvSpPr>
          <p:cNvPr id="27" name="Abrir llave 26">
            <a:extLst>
              <a:ext uri="{FF2B5EF4-FFF2-40B4-BE49-F238E27FC236}">
                <a16:creationId xmlns:a16="http://schemas.microsoft.com/office/drawing/2014/main" id="{FF6481A6-99A3-8075-3F5E-6CE4E030CA21}"/>
              </a:ext>
            </a:extLst>
          </p:cNvPr>
          <p:cNvSpPr/>
          <p:nvPr/>
        </p:nvSpPr>
        <p:spPr>
          <a:xfrm rot="16200000">
            <a:off x="9538155" y="2767357"/>
            <a:ext cx="1115848" cy="18787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05D6E99-4C50-FCD0-E092-388F8715069C}"/>
              </a:ext>
            </a:extLst>
          </p:cNvPr>
          <p:cNvSpPr txBox="1"/>
          <p:nvPr/>
        </p:nvSpPr>
        <p:spPr>
          <a:xfrm>
            <a:off x="8834460" y="4452409"/>
            <a:ext cx="297667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dirty="0"/>
              <a:t>Barreras que limitan/condicionan la seguridad ciudadana de personas con discapacidad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FF514308-F12D-0D17-E918-C55A42CC6279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182635" y="2856802"/>
            <a:ext cx="2161177" cy="23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88F6F7AE-69E4-A4AE-4F49-307F699CB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9266" b="2661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564240-74E9-A4CD-D0C0-00CF9A2C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Muchas</a:t>
            </a:r>
            <a:r>
              <a:rPr lang="en-US" sz="4800" dirty="0"/>
              <a:t> gracias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41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82</Words>
  <Application>Microsoft Office PowerPoint</Application>
  <PresentationFormat>Panorámica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Calibri</vt:lpstr>
      <vt:lpstr>Calibri Light</vt:lpstr>
      <vt:lpstr>Tema de Office</vt:lpstr>
      <vt:lpstr>Gestión de información para la seguridad ciudadana con enfoque de género y enfoque interseccional</vt:lpstr>
      <vt:lpstr>¿Cuál es la diferencia?</vt:lpstr>
      <vt:lpstr>¿Por qué usar el Enfoque de Género en la Seguridad Ciudadana?</vt:lpstr>
      <vt:lpstr>Capacitación Sensibilización  Protocolos </vt:lpstr>
      <vt:lpstr>Interseccionalidad</vt:lpstr>
      <vt:lpstr>¿Por qué usar el Enfoque Interseccional en la Seguridad Ciudadana?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“Las que ya no están”</dc:title>
  <dc:creator>Aurora Camacho</dc:creator>
  <cp:lastModifiedBy>Aurora Camacho</cp:lastModifiedBy>
  <cp:revision>2</cp:revision>
  <dcterms:created xsi:type="dcterms:W3CDTF">2022-11-30T14:45:36Z</dcterms:created>
  <dcterms:modified xsi:type="dcterms:W3CDTF">2023-05-01T20:27:10Z</dcterms:modified>
</cp:coreProperties>
</file>