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</p:sldMasterIdLst>
  <p:notesMasterIdLst>
    <p:notesMasterId r:id="rId38"/>
  </p:notesMasterIdLst>
  <p:handoutMasterIdLst>
    <p:handoutMasterId r:id="rId39"/>
  </p:handoutMasterIdLst>
  <p:sldIdLst>
    <p:sldId id="267" r:id="rId15"/>
    <p:sldId id="259" r:id="rId16"/>
    <p:sldId id="291" r:id="rId17"/>
    <p:sldId id="268" r:id="rId18"/>
    <p:sldId id="269" r:id="rId19"/>
    <p:sldId id="270" r:id="rId20"/>
    <p:sldId id="271" r:id="rId21"/>
    <p:sldId id="272" r:id="rId22"/>
    <p:sldId id="261" r:id="rId23"/>
    <p:sldId id="262" r:id="rId24"/>
    <p:sldId id="258" r:id="rId25"/>
    <p:sldId id="275" r:id="rId26"/>
    <p:sldId id="288" r:id="rId27"/>
    <p:sldId id="289" r:id="rId28"/>
    <p:sldId id="263" r:id="rId29"/>
    <p:sldId id="264" r:id="rId30"/>
    <p:sldId id="290" r:id="rId31"/>
    <p:sldId id="274" r:id="rId32"/>
    <p:sldId id="287" r:id="rId33"/>
    <p:sldId id="282" r:id="rId34"/>
    <p:sldId id="283" r:id="rId35"/>
    <p:sldId id="285" r:id="rId36"/>
    <p:sldId id="266" r:id="rId37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5F518-7E11-4019-B2B8-1B3B4664975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90D7A946-5950-4CA1-8419-362A6E4988F5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200" b="1" dirty="0" smtClean="0">
              <a:latin typeface="Montserrat" panose="00000500000000000000" pitchFamily="2" charset="0"/>
            </a:rPr>
            <a:t>Selección de 100 OSC de personas jóvenes de las 32 entidades federativas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A8602376-2BFD-45F3-8AE8-FFE85102FB46}" type="parTrans" cxnId="{0C67C673-79B4-41B8-86A2-421A39CC2548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D26BD01C-E9F7-4804-B9B2-F5917AB19047}" type="sibTrans" cxnId="{0C67C673-79B4-41B8-86A2-421A39CC254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MX">
            <a:latin typeface="Montserrat" pitchFamily="50" charset="0"/>
          </a:endParaRPr>
        </a:p>
      </dgm:t>
    </dgm:pt>
    <dgm:pt modelId="{66A4652B-F969-4521-9201-900CB5A70E4D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200" b="1" dirty="0" smtClean="0">
              <a:latin typeface="Montserrat" panose="00000500000000000000" pitchFamily="2" charset="0"/>
            </a:rPr>
            <a:t>Programa de formación </a:t>
          </a:r>
        </a:p>
        <a:p>
          <a:r>
            <a:rPr lang="es-MX" sz="1200" b="1" dirty="0" smtClean="0">
              <a:latin typeface="Montserrat" panose="00000500000000000000" pitchFamily="2" charset="0"/>
            </a:rPr>
            <a:t>(10 sesiones y conferencias magistrales) </a:t>
          </a:r>
        </a:p>
      </dgm:t>
    </dgm:pt>
    <dgm:pt modelId="{66643EC1-2D58-4EFD-AD35-3310B01E9953}" type="parTrans" cxnId="{23A104E7-7C85-4EFE-B239-36637EB55A90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FEE61AD0-B205-4AA0-A999-C5DBB50FB10A}" type="sibTrans" cxnId="{23A104E7-7C85-4EFE-B239-36637EB55A9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MX">
            <a:latin typeface="Montserrat" pitchFamily="50" charset="0"/>
          </a:endParaRPr>
        </a:p>
      </dgm:t>
    </dgm:pt>
    <dgm:pt modelId="{EE3B5169-796E-4CE1-875E-8FB58176A72C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latin typeface="Montserrat" panose="00000500000000000000" pitchFamily="2" charset="0"/>
            </a:rPr>
            <a:t>Postulación de buenas prácticas</a:t>
          </a:r>
          <a:endParaRPr lang="es-MX" sz="1400" b="1" dirty="0">
            <a:latin typeface="Montserrat" panose="00000500000000000000" pitchFamily="2" charset="0"/>
          </a:endParaRPr>
        </a:p>
      </dgm:t>
    </dgm:pt>
    <dgm:pt modelId="{3353B59B-B70F-46F1-B98E-CD5A61765A28}" type="parTrans" cxnId="{C491B8C1-2B52-4CBF-BF43-E3C20299CE4A}">
      <dgm:prSet/>
      <dgm:spPr/>
      <dgm:t>
        <a:bodyPr/>
        <a:lstStyle/>
        <a:p>
          <a:endParaRPr lang="es-MX"/>
        </a:p>
      </dgm:t>
    </dgm:pt>
    <dgm:pt modelId="{ADE4130A-B609-4DC6-A0AB-724D7715E0AE}" type="sibTrans" cxnId="{C491B8C1-2B52-4CBF-BF43-E3C20299CE4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99D99170-81F9-4FAD-9C73-B662CA7529D0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latin typeface="Montserrat" panose="00000500000000000000" pitchFamily="2" charset="0"/>
            </a:rPr>
            <a:t>Capital</a:t>
          </a:r>
          <a:r>
            <a:rPr lang="es-MX" sz="1400" b="1" baseline="0" dirty="0" smtClean="0">
              <a:latin typeface="Montserrat" panose="00000500000000000000" pitchFamily="2" charset="0"/>
            </a:rPr>
            <a:t> semilla </a:t>
          </a:r>
          <a:endParaRPr lang="es-MX" sz="1400" b="1" dirty="0">
            <a:latin typeface="Montserrat" panose="00000500000000000000" pitchFamily="2" charset="0"/>
          </a:endParaRPr>
        </a:p>
      </dgm:t>
    </dgm:pt>
    <dgm:pt modelId="{50B77010-7FBC-4D04-B20E-56B778B296DF}" type="parTrans" cxnId="{ED68967D-6808-41F6-A2AE-C4E75372C777}">
      <dgm:prSet/>
      <dgm:spPr/>
      <dgm:t>
        <a:bodyPr/>
        <a:lstStyle/>
        <a:p>
          <a:endParaRPr lang="es-MX"/>
        </a:p>
      </dgm:t>
    </dgm:pt>
    <dgm:pt modelId="{F89F396E-7CCA-4B63-9EB4-E7A6CDF7296E}" type="sibTrans" cxnId="{ED68967D-6808-41F6-A2AE-C4E75372C77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9703D5F2-3016-444D-83FD-562990AFDAEB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latin typeface="Montserrat" panose="00000500000000000000" pitchFamily="2" charset="0"/>
            </a:rPr>
            <a:t>Encuentro Nacional Juventudes por la Pacificación</a:t>
          </a:r>
          <a:endParaRPr lang="es-MX" sz="1400" b="1" dirty="0">
            <a:latin typeface="Montserrat" panose="00000500000000000000" pitchFamily="2" charset="0"/>
          </a:endParaRPr>
        </a:p>
      </dgm:t>
    </dgm:pt>
    <dgm:pt modelId="{A2A98783-AADB-4F29-812C-98AA0AEAF093}" type="parTrans" cxnId="{46CE24B1-B9CB-4C76-AE10-423077C9B915}">
      <dgm:prSet/>
      <dgm:spPr/>
      <dgm:t>
        <a:bodyPr/>
        <a:lstStyle/>
        <a:p>
          <a:endParaRPr lang="es-MX"/>
        </a:p>
      </dgm:t>
    </dgm:pt>
    <dgm:pt modelId="{A8C20159-3C6E-4A95-811A-BFF7424EFE40}" type="sibTrans" cxnId="{46CE24B1-B9CB-4C76-AE10-423077C9B915}">
      <dgm:prSet/>
      <dgm:spPr/>
      <dgm:t>
        <a:bodyPr/>
        <a:lstStyle/>
        <a:p>
          <a:endParaRPr lang="es-MX"/>
        </a:p>
      </dgm:t>
    </dgm:pt>
    <dgm:pt modelId="{F906B325-359C-4FEA-8F8D-5987EB8F672D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latin typeface="Montserrat" panose="00000500000000000000" pitchFamily="2" charset="0"/>
            </a:rPr>
            <a:t>Convocatoria Nacional para OSC</a:t>
          </a:r>
          <a:endParaRPr lang="es-MX" sz="1400" b="1" dirty="0">
            <a:latin typeface="Montserrat" panose="00000500000000000000" pitchFamily="2" charset="0"/>
          </a:endParaRPr>
        </a:p>
      </dgm:t>
    </dgm:pt>
    <dgm:pt modelId="{3993393E-8C1D-4994-9D82-776A5669A6D5}" type="parTrans" cxnId="{6EE08F8E-CDCC-49CE-8726-67244D89B4FB}">
      <dgm:prSet/>
      <dgm:spPr/>
      <dgm:t>
        <a:bodyPr/>
        <a:lstStyle/>
        <a:p>
          <a:endParaRPr lang="es-MX"/>
        </a:p>
      </dgm:t>
    </dgm:pt>
    <dgm:pt modelId="{25A97798-B33C-43D6-BC57-84E6BA63A521}" type="sibTrans" cxnId="{6EE08F8E-CDCC-49CE-8726-67244D89B4F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03BF0968-7DDD-43AC-ADA1-074E89130F68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latin typeface="Montserrat" panose="00000500000000000000" pitchFamily="2" charset="0"/>
            </a:rPr>
            <a:t>4 Diálogos  virtuales</a:t>
          </a:r>
          <a:endParaRPr lang="es-MX" sz="1400" b="1" dirty="0">
            <a:latin typeface="Montserrat" panose="00000500000000000000" pitchFamily="2" charset="0"/>
          </a:endParaRPr>
        </a:p>
      </dgm:t>
    </dgm:pt>
    <dgm:pt modelId="{ABCCAC2B-9AD0-47B6-B433-8548E1ABAE94}" type="parTrans" cxnId="{64AE0BD5-2271-4596-B32C-BFC646360499}">
      <dgm:prSet/>
      <dgm:spPr/>
      <dgm:t>
        <a:bodyPr/>
        <a:lstStyle/>
        <a:p>
          <a:endParaRPr lang="es-MX"/>
        </a:p>
      </dgm:t>
    </dgm:pt>
    <dgm:pt modelId="{D519D0A8-A354-41B0-B416-EBABB7358950}" type="sibTrans" cxnId="{64AE0BD5-2271-4596-B32C-BFC64636049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MX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BD5D71BF-BAE1-4C02-AB84-CE3E58F96E7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latin typeface="Montserrat" panose="00000500000000000000" pitchFamily="2" charset="0"/>
            </a:rPr>
            <a:t>Mapeo de organizaciones civiles </a:t>
          </a:r>
          <a:endParaRPr lang="es-MX" sz="1400" b="1" dirty="0">
            <a:latin typeface="Montserrat" panose="00000500000000000000" pitchFamily="2" charset="0"/>
          </a:endParaRPr>
        </a:p>
      </dgm:t>
    </dgm:pt>
    <dgm:pt modelId="{1CAB253D-B4F6-4776-A0E5-7DD7E9C841C2}" type="parTrans" cxnId="{7911B166-5997-4025-9DCD-D3EDABB0068C}">
      <dgm:prSet/>
      <dgm:spPr/>
      <dgm:t>
        <a:bodyPr/>
        <a:lstStyle/>
        <a:p>
          <a:endParaRPr lang="es-MX"/>
        </a:p>
      </dgm:t>
    </dgm:pt>
    <dgm:pt modelId="{5A97DB00-4571-47CA-AEFC-6695E3A73B9A}" type="sibTrans" cxnId="{7911B166-5997-4025-9DCD-D3EDABB0068C}">
      <dgm:prSet/>
      <dgm:spPr>
        <a:solidFill>
          <a:schemeClr val="tx1"/>
        </a:solidFill>
      </dgm:spPr>
      <dgm:t>
        <a:bodyPr/>
        <a:lstStyle/>
        <a:p>
          <a:endParaRPr lang="es-MX"/>
        </a:p>
      </dgm:t>
    </dgm:pt>
    <dgm:pt modelId="{44CE702F-5682-4A50-95B7-1F79CDF3477F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latin typeface="Montserrat" panose="00000500000000000000" pitchFamily="2" charset="0"/>
            </a:rPr>
            <a:t>9 grupos focales </a:t>
          </a:r>
          <a:endParaRPr lang="es-MX" sz="1400" b="1" dirty="0">
            <a:latin typeface="Montserrat" panose="00000500000000000000" pitchFamily="2" charset="0"/>
          </a:endParaRPr>
        </a:p>
      </dgm:t>
    </dgm:pt>
    <dgm:pt modelId="{20276043-AAEE-497D-A879-307AA000D618}" type="parTrans" cxnId="{AFEE15BB-182B-4A65-8E2E-3EEB70D91139}">
      <dgm:prSet/>
      <dgm:spPr/>
      <dgm:t>
        <a:bodyPr/>
        <a:lstStyle/>
        <a:p>
          <a:endParaRPr lang="es-MX"/>
        </a:p>
      </dgm:t>
    </dgm:pt>
    <dgm:pt modelId="{1919A341-8435-4FAB-898B-D8D514961738}" type="sibTrans" cxnId="{AFEE15BB-182B-4A65-8E2E-3EEB70D91139}">
      <dgm:prSet/>
      <dgm:spPr>
        <a:solidFill>
          <a:schemeClr val="tx1"/>
        </a:solidFill>
      </dgm:spPr>
      <dgm:t>
        <a:bodyPr/>
        <a:lstStyle/>
        <a:p>
          <a:endParaRPr lang="es-MX"/>
        </a:p>
      </dgm:t>
    </dgm:pt>
    <dgm:pt modelId="{D4891482-8286-41EF-88ED-25A10D3FFD60}" type="pres">
      <dgm:prSet presAssocID="{7865F518-7E11-4019-B2B8-1B3B4664975F}" presName="diagram" presStyleCnt="0">
        <dgm:presLayoutVars>
          <dgm:dir/>
          <dgm:resizeHandles val="exact"/>
        </dgm:presLayoutVars>
      </dgm:prSet>
      <dgm:spPr/>
    </dgm:pt>
    <dgm:pt modelId="{A17E534A-2509-4C36-AAC8-DBB6381F4C3E}" type="pres">
      <dgm:prSet presAssocID="{F906B325-359C-4FEA-8F8D-5987EB8F672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6E7F5D-4F75-4B84-88B9-9946DEDBD502}" type="pres">
      <dgm:prSet presAssocID="{25A97798-B33C-43D6-BC57-84E6BA63A521}" presName="sibTrans" presStyleLbl="sibTrans2D1" presStyleIdx="0" presStyleCnt="8"/>
      <dgm:spPr/>
      <dgm:t>
        <a:bodyPr/>
        <a:lstStyle/>
        <a:p>
          <a:endParaRPr lang="es-MX"/>
        </a:p>
      </dgm:t>
    </dgm:pt>
    <dgm:pt modelId="{7E0F71B7-48E1-4463-B3C6-C2EA52583251}" type="pres">
      <dgm:prSet presAssocID="{25A97798-B33C-43D6-BC57-84E6BA63A521}" presName="connectorText" presStyleLbl="sibTrans2D1" presStyleIdx="0" presStyleCnt="8"/>
      <dgm:spPr/>
      <dgm:t>
        <a:bodyPr/>
        <a:lstStyle/>
        <a:p>
          <a:endParaRPr lang="es-MX"/>
        </a:p>
      </dgm:t>
    </dgm:pt>
    <dgm:pt modelId="{D64C35D3-4058-4F0F-A09F-178B1337FC8E}" type="pres">
      <dgm:prSet presAssocID="{90D7A946-5950-4CA1-8419-362A6E4988F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25D0A0-C210-4A41-B506-2BFEB13A6327}" type="pres">
      <dgm:prSet presAssocID="{D26BD01C-E9F7-4804-B9B2-F5917AB19047}" presName="sibTrans" presStyleLbl="sibTrans2D1" presStyleIdx="1" presStyleCnt="8"/>
      <dgm:spPr/>
      <dgm:t>
        <a:bodyPr/>
        <a:lstStyle/>
        <a:p>
          <a:endParaRPr lang="es-MX"/>
        </a:p>
      </dgm:t>
    </dgm:pt>
    <dgm:pt modelId="{E977E626-4A55-4ABE-B1C2-07391CBE887D}" type="pres">
      <dgm:prSet presAssocID="{D26BD01C-E9F7-4804-B9B2-F5917AB19047}" presName="connectorText" presStyleLbl="sibTrans2D1" presStyleIdx="1" presStyleCnt="8"/>
      <dgm:spPr/>
      <dgm:t>
        <a:bodyPr/>
        <a:lstStyle/>
        <a:p>
          <a:endParaRPr lang="es-MX"/>
        </a:p>
      </dgm:t>
    </dgm:pt>
    <dgm:pt modelId="{B0CABB0F-5622-4867-A15F-11A9FA435473}" type="pres">
      <dgm:prSet presAssocID="{66A4652B-F969-4521-9201-900CB5A70E4D}" presName="node" presStyleLbl="node1" presStyleIdx="2" presStyleCnt="9" custLinFactNeighborX="4276" custLinFactNeighborY="32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430C79-04CE-43CA-8681-7D188D03C8D7}" type="pres">
      <dgm:prSet presAssocID="{FEE61AD0-B205-4AA0-A999-C5DBB50FB10A}" presName="sibTrans" presStyleLbl="sibTrans2D1" presStyleIdx="2" presStyleCnt="8"/>
      <dgm:spPr/>
      <dgm:t>
        <a:bodyPr/>
        <a:lstStyle/>
        <a:p>
          <a:endParaRPr lang="es-MX"/>
        </a:p>
      </dgm:t>
    </dgm:pt>
    <dgm:pt modelId="{256BFDAA-23E5-4E70-9CB8-5994D2908D73}" type="pres">
      <dgm:prSet presAssocID="{FEE61AD0-B205-4AA0-A999-C5DBB50FB10A}" presName="connectorText" presStyleLbl="sibTrans2D1" presStyleIdx="2" presStyleCnt="8"/>
      <dgm:spPr/>
      <dgm:t>
        <a:bodyPr/>
        <a:lstStyle/>
        <a:p>
          <a:endParaRPr lang="es-MX"/>
        </a:p>
      </dgm:t>
    </dgm:pt>
    <dgm:pt modelId="{EB3554D4-09C3-4897-BC77-A78732FF91FE}" type="pres">
      <dgm:prSet presAssocID="{03BF0968-7DDD-43AC-ADA1-074E89130F6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CB8F5B-75E3-4DE7-B442-C19F57161829}" type="pres">
      <dgm:prSet presAssocID="{D519D0A8-A354-41B0-B416-EBABB7358950}" presName="sibTrans" presStyleLbl="sibTrans2D1" presStyleIdx="3" presStyleCnt="8"/>
      <dgm:spPr/>
      <dgm:t>
        <a:bodyPr/>
        <a:lstStyle/>
        <a:p>
          <a:endParaRPr lang="es-MX"/>
        </a:p>
      </dgm:t>
    </dgm:pt>
    <dgm:pt modelId="{679E9DB3-35C8-4A89-A47C-EEC4D6114169}" type="pres">
      <dgm:prSet presAssocID="{D519D0A8-A354-41B0-B416-EBABB7358950}" presName="connectorText" presStyleLbl="sibTrans2D1" presStyleIdx="3" presStyleCnt="8"/>
      <dgm:spPr/>
      <dgm:t>
        <a:bodyPr/>
        <a:lstStyle/>
        <a:p>
          <a:endParaRPr lang="es-MX"/>
        </a:p>
      </dgm:t>
    </dgm:pt>
    <dgm:pt modelId="{F9FF930B-706F-48F8-8E0A-DA22CC858280}" type="pres">
      <dgm:prSet presAssocID="{44CE702F-5682-4A50-95B7-1F79CDF3477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DE4DA5-9497-4248-A0DD-4B80A1398FE7}" type="pres">
      <dgm:prSet presAssocID="{1919A341-8435-4FAB-898B-D8D514961738}" presName="sibTrans" presStyleLbl="sibTrans2D1" presStyleIdx="4" presStyleCnt="8"/>
      <dgm:spPr/>
      <dgm:t>
        <a:bodyPr/>
        <a:lstStyle/>
        <a:p>
          <a:endParaRPr lang="es-MX"/>
        </a:p>
      </dgm:t>
    </dgm:pt>
    <dgm:pt modelId="{C3B92804-5E4B-4EFF-A6F4-E926B64B4DD4}" type="pres">
      <dgm:prSet presAssocID="{1919A341-8435-4FAB-898B-D8D514961738}" presName="connectorText" presStyleLbl="sibTrans2D1" presStyleIdx="4" presStyleCnt="8"/>
      <dgm:spPr/>
      <dgm:t>
        <a:bodyPr/>
        <a:lstStyle/>
        <a:p>
          <a:endParaRPr lang="es-MX"/>
        </a:p>
      </dgm:t>
    </dgm:pt>
    <dgm:pt modelId="{6C05CDA5-7774-4C72-8084-AE00BDA529E4}" type="pres">
      <dgm:prSet presAssocID="{BD5D71BF-BAE1-4C02-AB84-CE3E58F96E7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E49425-C018-408A-8E8C-27379CF65067}" type="pres">
      <dgm:prSet presAssocID="{5A97DB00-4571-47CA-AEFC-6695E3A73B9A}" presName="sibTrans" presStyleLbl="sibTrans2D1" presStyleIdx="5" presStyleCnt="8"/>
      <dgm:spPr/>
      <dgm:t>
        <a:bodyPr/>
        <a:lstStyle/>
        <a:p>
          <a:endParaRPr lang="es-MX"/>
        </a:p>
      </dgm:t>
    </dgm:pt>
    <dgm:pt modelId="{E1BDD029-D24C-4A10-865F-271054D12CFD}" type="pres">
      <dgm:prSet presAssocID="{5A97DB00-4571-47CA-AEFC-6695E3A73B9A}" presName="connectorText" presStyleLbl="sibTrans2D1" presStyleIdx="5" presStyleCnt="8"/>
      <dgm:spPr/>
      <dgm:t>
        <a:bodyPr/>
        <a:lstStyle/>
        <a:p>
          <a:endParaRPr lang="es-MX"/>
        </a:p>
      </dgm:t>
    </dgm:pt>
    <dgm:pt modelId="{BADFA1BF-8356-4835-AC17-3E59BAC38A88}" type="pres">
      <dgm:prSet presAssocID="{EE3B5169-796E-4CE1-875E-8FB58176A72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B8F2A9-091E-4880-8D16-D74EC7FAF1A1}" type="pres">
      <dgm:prSet presAssocID="{ADE4130A-B609-4DC6-A0AB-724D7715E0AE}" presName="sibTrans" presStyleLbl="sibTrans2D1" presStyleIdx="6" presStyleCnt="8"/>
      <dgm:spPr/>
      <dgm:t>
        <a:bodyPr/>
        <a:lstStyle/>
        <a:p>
          <a:endParaRPr lang="es-MX"/>
        </a:p>
      </dgm:t>
    </dgm:pt>
    <dgm:pt modelId="{88E3ED54-4BA3-473B-B5AB-BF22834CC3D7}" type="pres">
      <dgm:prSet presAssocID="{ADE4130A-B609-4DC6-A0AB-724D7715E0AE}" presName="connectorText" presStyleLbl="sibTrans2D1" presStyleIdx="6" presStyleCnt="8"/>
      <dgm:spPr/>
      <dgm:t>
        <a:bodyPr/>
        <a:lstStyle/>
        <a:p>
          <a:endParaRPr lang="es-MX"/>
        </a:p>
      </dgm:t>
    </dgm:pt>
    <dgm:pt modelId="{11AFDB69-6A33-4FB9-A622-AEE6866311B8}" type="pres">
      <dgm:prSet presAssocID="{99D99170-81F9-4FAD-9C73-B662CA7529D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01751F-B18C-4C42-863A-F641AE11E541}" type="pres">
      <dgm:prSet presAssocID="{F89F396E-7CCA-4B63-9EB4-E7A6CDF7296E}" presName="sibTrans" presStyleLbl="sibTrans2D1" presStyleIdx="7" presStyleCnt="8"/>
      <dgm:spPr/>
      <dgm:t>
        <a:bodyPr/>
        <a:lstStyle/>
        <a:p>
          <a:endParaRPr lang="es-MX"/>
        </a:p>
      </dgm:t>
    </dgm:pt>
    <dgm:pt modelId="{9C75086F-1353-4460-B18C-9FC18002802B}" type="pres">
      <dgm:prSet presAssocID="{F89F396E-7CCA-4B63-9EB4-E7A6CDF7296E}" presName="connectorText" presStyleLbl="sibTrans2D1" presStyleIdx="7" presStyleCnt="8"/>
      <dgm:spPr/>
      <dgm:t>
        <a:bodyPr/>
        <a:lstStyle/>
        <a:p>
          <a:endParaRPr lang="es-MX"/>
        </a:p>
      </dgm:t>
    </dgm:pt>
    <dgm:pt modelId="{4934DDBF-A691-4806-A6D1-963F8DE3E69D}" type="pres">
      <dgm:prSet presAssocID="{9703D5F2-3016-444D-83FD-562990AFDAE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44308BC-DC10-4F53-8BCC-284A412D0820}" type="presOf" srcId="{F906B325-359C-4FEA-8F8D-5987EB8F672D}" destId="{A17E534A-2509-4C36-AAC8-DBB6381F4C3E}" srcOrd="0" destOrd="0" presId="urn:microsoft.com/office/officeart/2005/8/layout/process5"/>
    <dgm:cxn modelId="{BDFE5FAA-4C99-4F84-A9C9-E62AA1972637}" type="presOf" srcId="{BD5D71BF-BAE1-4C02-AB84-CE3E58F96E74}" destId="{6C05CDA5-7774-4C72-8084-AE00BDA529E4}" srcOrd="0" destOrd="0" presId="urn:microsoft.com/office/officeart/2005/8/layout/process5"/>
    <dgm:cxn modelId="{23A104E7-7C85-4EFE-B239-36637EB55A90}" srcId="{7865F518-7E11-4019-B2B8-1B3B4664975F}" destId="{66A4652B-F969-4521-9201-900CB5A70E4D}" srcOrd="2" destOrd="0" parTransId="{66643EC1-2D58-4EFD-AD35-3310B01E9953}" sibTransId="{FEE61AD0-B205-4AA0-A999-C5DBB50FB10A}"/>
    <dgm:cxn modelId="{46CE24B1-B9CB-4C76-AE10-423077C9B915}" srcId="{7865F518-7E11-4019-B2B8-1B3B4664975F}" destId="{9703D5F2-3016-444D-83FD-562990AFDAEB}" srcOrd="8" destOrd="0" parTransId="{A2A98783-AADB-4F29-812C-98AA0AEAF093}" sibTransId="{A8C20159-3C6E-4A95-811A-BFF7424EFE40}"/>
    <dgm:cxn modelId="{7911B166-5997-4025-9DCD-D3EDABB0068C}" srcId="{7865F518-7E11-4019-B2B8-1B3B4664975F}" destId="{BD5D71BF-BAE1-4C02-AB84-CE3E58F96E74}" srcOrd="5" destOrd="0" parTransId="{1CAB253D-B4F6-4776-A0E5-7DD7E9C841C2}" sibTransId="{5A97DB00-4571-47CA-AEFC-6695E3A73B9A}"/>
    <dgm:cxn modelId="{B49C9298-A8BE-4AE4-8E7E-50BB8307990D}" type="presOf" srcId="{03BF0968-7DDD-43AC-ADA1-074E89130F68}" destId="{EB3554D4-09C3-4897-BC77-A78732FF91FE}" srcOrd="0" destOrd="0" presId="urn:microsoft.com/office/officeart/2005/8/layout/process5"/>
    <dgm:cxn modelId="{754D440D-5758-434D-951E-9D3AAD8B48CF}" type="presOf" srcId="{D519D0A8-A354-41B0-B416-EBABB7358950}" destId="{679E9DB3-35C8-4A89-A47C-EEC4D6114169}" srcOrd="1" destOrd="0" presId="urn:microsoft.com/office/officeart/2005/8/layout/process5"/>
    <dgm:cxn modelId="{24240F56-6062-43B3-95C5-39305FF0C12B}" type="presOf" srcId="{66A4652B-F969-4521-9201-900CB5A70E4D}" destId="{B0CABB0F-5622-4867-A15F-11A9FA435473}" srcOrd="0" destOrd="0" presId="urn:microsoft.com/office/officeart/2005/8/layout/process5"/>
    <dgm:cxn modelId="{BBB3F8C0-898E-4489-8C66-C334B341DE99}" type="presOf" srcId="{F89F396E-7CCA-4B63-9EB4-E7A6CDF7296E}" destId="{9C75086F-1353-4460-B18C-9FC18002802B}" srcOrd="1" destOrd="0" presId="urn:microsoft.com/office/officeart/2005/8/layout/process5"/>
    <dgm:cxn modelId="{0E14ABAD-EC3C-4F4F-A43C-84404AF5284E}" type="presOf" srcId="{5A97DB00-4571-47CA-AEFC-6695E3A73B9A}" destId="{72E49425-C018-408A-8E8C-27379CF65067}" srcOrd="0" destOrd="0" presId="urn:microsoft.com/office/officeart/2005/8/layout/process5"/>
    <dgm:cxn modelId="{F8E65218-47B9-4B5B-977C-EBC77D6FE106}" type="presOf" srcId="{5A97DB00-4571-47CA-AEFC-6695E3A73B9A}" destId="{E1BDD029-D24C-4A10-865F-271054D12CFD}" srcOrd="1" destOrd="0" presId="urn:microsoft.com/office/officeart/2005/8/layout/process5"/>
    <dgm:cxn modelId="{AFEE15BB-182B-4A65-8E2E-3EEB70D91139}" srcId="{7865F518-7E11-4019-B2B8-1B3B4664975F}" destId="{44CE702F-5682-4A50-95B7-1F79CDF3477F}" srcOrd="4" destOrd="0" parTransId="{20276043-AAEE-497D-A879-307AA000D618}" sibTransId="{1919A341-8435-4FAB-898B-D8D514961738}"/>
    <dgm:cxn modelId="{C491B8C1-2B52-4CBF-BF43-E3C20299CE4A}" srcId="{7865F518-7E11-4019-B2B8-1B3B4664975F}" destId="{EE3B5169-796E-4CE1-875E-8FB58176A72C}" srcOrd="6" destOrd="0" parTransId="{3353B59B-B70F-46F1-B98E-CD5A61765A28}" sibTransId="{ADE4130A-B609-4DC6-A0AB-724D7715E0AE}"/>
    <dgm:cxn modelId="{48778812-994B-46CE-BD16-93DA6583B6A7}" type="presOf" srcId="{EE3B5169-796E-4CE1-875E-8FB58176A72C}" destId="{BADFA1BF-8356-4835-AC17-3E59BAC38A88}" srcOrd="0" destOrd="0" presId="urn:microsoft.com/office/officeart/2005/8/layout/process5"/>
    <dgm:cxn modelId="{65F24663-6166-4761-863D-BBEA8C1EBF6C}" type="presOf" srcId="{D26BD01C-E9F7-4804-B9B2-F5917AB19047}" destId="{A025D0A0-C210-4A41-B506-2BFEB13A6327}" srcOrd="0" destOrd="0" presId="urn:microsoft.com/office/officeart/2005/8/layout/process5"/>
    <dgm:cxn modelId="{49E19B6D-E0FA-4644-9971-B993ACDE09CC}" type="presOf" srcId="{ADE4130A-B609-4DC6-A0AB-724D7715E0AE}" destId="{92B8F2A9-091E-4880-8D16-D74EC7FAF1A1}" srcOrd="0" destOrd="0" presId="urn:microsoft.com/office/officeart/2005/8/layout/process5"/>
    <dgm:cxn modelId="{DAF04AFB-BC61-4A08-8824-9270670CC31C}" type="presOf" srcId="{F89F396E-7CCA-4B63-9EB4-E7A6CDF7296E}" destId="{7701751F-B18C-4C42-863A-F641AE11E541}" srcOrd="0" destOrd="0" presId="urn:microsoft.com/office/officeart/2005/8/layout/process5"/>
    <dgm:cxn modelId="{7EB53234-5954-4E57-B5F0-334020D1D42B}" type="presOf" srcId="{D26BD01C-E9F7-4804-B9B2-F5917AB19047}" destId="{E977E626-4A55-4ABE-B1C2-07391CBE887D}" srcOrd="1" destOrd="0" presId="urn:microsoft.com/office/officeart/2005/8/layout/process5"/>
    <dgm:cxn modelId="{91DF430A-A76F-41E4-B89E-DBE48B223480}" type="presOf" srcId="{1919A341-8435-4FAB-898B-D8D514961738}" destId="{ACDE4DA5-9497-4248-A0DD-4B80A1398FE7}" srcOrd="0" destOrd="0" presId="urn:microsoft.com/office/officeart/2005/8/layout/process5"/>
    <dgm:cxn modelId="{ED68967D-6808-41F6-A2AE-C4E75372C777}" srcId="{7865F518-7E11-4019-B2B8-1B3B4664975F}" destId="{99D99170-81F9-4FAD-9C73-B662CA7529D0}" srcOrd="7" destOrd="0" parTransId="{50B77010-7FBC-4D04-B20E-56B778B296DF}" sibTransId="{F89F396E-7CCA-4B63-9EB4-E7A6CDF7296E}"/>
    <dgm:cxn modelId="{EFCEBA92-3605-48AD-9D1E-B0C2CED3A53D}" type="presOf" srcId="{25A97798-B33C-43D6-BC57-84E6BA63A521}" destId="{5E6E7F5D-4F75-4B84-88B9-9946DEDBD502}" srcOrd="0" destOrd="0" presId="urn:microsoft.com/office/officeart/2005/8/layout/process5"/>
    <dgm:cxn modelId="{39F73B42-A926-44DB-81F0-F7DE0174914D}" type="presOf" srcId="{FEE61AD0-B205-4AA0-A999-C5DBB50FB10A}" destId="{256BFDAA-23E5-4E70-9CB8-5994D2908D73}" srcOrd="1" destOrd="0" presId="urn:microsoft.com/office/officeart/2005/8/layout/process5"/>
    <dgm:cxn modelId="{0C67C673-79B4-41B8-86A2-421A39CC2548}" srcId="{7865F518-7E11-4019-B2B8-1B3B4664975F}" destId="{90D7A946-5950-4CA1-8419-362A6E4988F5}" srcOrd="1" destOrd="0" parTransId="{A8602376-2BFD-45F3-8AE8-FFE85102FB46}" sibTransId="{D26BD01C-E9F7-4804-B9B2-F5917AB19047}"/>
    <dgm:cxn modelId="{CDCC1B13-B240-4823-BBD3-4B5840A5C9E7}" type="presOf" srcId="{99D99170-81F9-4FAD-9C73-B662CA7529D0}" destId="{11AFDB69-6A33-4FB9-A622-AEE6866311B8}" srcOrd="0" destOrd="0" presId="urn:microsoft.com/office/officeart/2005/8/layout/process5"/>
    <dgm:cxn modelId="{F55111CA-DE5F-4CDF-A154-E0F626A3064C}" type="presOf" srcId="{ADE4130A-B609-4DC6-A0AB-724D7715E0AE}" destId="{88E3ED54-4BA3-473B-B5AB-BF22834CC3D7}" srcOrd="1" destOrd="0" presId="urn:microsoft.com/office/officeart/2005/8/layout/process5"/>
    <dgm:cxn modelId="{6C1656AF-BA7E-41E9-9550-2A86A8F6CE6C}" type="presOf" srcId="{44CE702F-5682-4A50-95B7-1F79CDF3477F}" destId="{F9FF930B-706F-48F8-8E0A-DA22CC858280}" srcOrd="0" destOrd="0" presId="urn:microsoft.com/office/officeart/2005/8/layout/process5"/>
    <dgm:cxn modelId="{64AE0BD5-2271-4596-B32C-BFC646360499}" srcId="{7865F518-7E11-4019-B2B8-1B3B4664975F}" destId="{03BF0968-7DDD-43AC-ADA1-074E89130F68}" srcOrd="3" destOrd="0" parTransId="{ABCCAC2B-9AD0-47B6-B433-8548E1ABAE94}" sibTransId="{D519D0A8-A354-41B0-B416-EBABB7358950}"/>
    <dgm:cxn modelId="{2E7B27A5-C836-406D-93A4-0E46E6135716}" type="presOf" srcId="{FEE61AD0-B205-4AA0-A999-C5DBB50FB10A}" destId="{D6430C79-04CE-43CA-8681-7D188D03C8D7}" srcOrd="0" destOrd="0" presId="urn:microsoft.com/office/officeart/2005/8/layout/process5"/>
    <dgm:cxn modelId="{D65B4323-36DF-4303-B15D-9A229BD40502}" type="presOf" srcId="{25A97798-B33C-43D6-BC57-84E6BA63A521}" destId="{7E0F71B7-48E1-4463-B3C6-C2EA52583251}" srcOrd="1" destOrd="0" presId="urn:microsoft.com/office/officeart/2005/8/layout/process5"/>
    <dgm:cxn modelId="{BA113970-BB58-4B25-8169-826A44A19AB0}" type="presOf" srcId="{D519D0A8-A354-41B0-B416-EBABB7358950}" destId="{9ACB8F5B-75E3-4DE7-B442-C19F57161829}" srcOrd="0" destOrd="0" presId="urn:microsoft.com/office/officeart/2005/8/layout/process5"/>
    <dgm:cxn modelId="{D42277DC-AA51-46C5-B12A-55F548696F5F}" type="presOf" srcId="{9703D5F2-3016-444D-83FD-562990AFDAEB}" destId="{4934DDBF-A691-4806-A6D1-963F8DE3E69D}" srcOrd="0" destOrd="0" presId="urn:microsoft.com/office/officeart/2005/8/layout/process5"/>
    <dgm:cxn modelId="{5626E8F5-384A-45EA-B13E-56103A430776}" type="presOf" srcId="{7865F518-7E11-4019-B2B8-1B3B4664975F}" destId="{D4891482-8286-41EF-88ED-25A10D3FFD60}" srcOrd="0" destOrd="0" presId="urn:microsoft.com/office/officeart/2005/8/layout/process5"/>
    <dgm:cxn modelId="{569CE24E-7EFA-42A4-B718-667711F8A8EA}" type="presOf" srcId="{1919A341-8435-4FAB-898B-D8D514961738}" destId="{C3B92804-5E4B-4EFF-A6F4-E926B64B4DD4}" srcOrd="1" destOrd="0" presId="urn:microsoft.com/office/officeart/2005/8/layout/process5"/>
    <dgm:cxn modelId="{515A319E-ECF0-4AC6-B128-4D1157973610}" type="presOf" srcId="{90D7A946-5950-4CA1-8419-362A6E4988F5}" destId="{D64C35D3-4058-4F0F-A09F-178B1337FC8E}" srcOrd="0" destOrd="0" presId="urn:microsoft.com/office/officeart/2005/8/layout/process5"/>
    <dgm:cxn modelId="{6EE08F8E-CDCC-49CE-8726-67244D89B4FB}" srcId="{7865F518-7E11-4019-B2B8-1B3B4664975F}" destId="{F906B325-359C-4FEA-8F8D-5987EB8F672D}" srcOrd="0" destOrd="0" parTransId="{3993393E-8C1D-4994-9D82-776A5669A6D5}" sibTransId="{25A97798-B33C-43D6-BC57-84E6BA63A521}"/>
    <dgm:cxn modelId="{8E87A308-4B04-45A4-9FBA-CF50BAFB0723}" type="presParOf" srcId="{D4891482-8286-41EF-88ED-25A10D3FFD60}" destId="{A17E534A-2509-4C36-AAC8-DBB6381F4C3E}" srcOrd="0" destOrd="0" presId="urn:microsoft.com/office/officeart/2005/8/layout/process5"/>
    <dgm:cxn modelId="{868BFF40-60E8-4711-8BB5-F41B2FA892DE}" type="presParOf" srcId="{D4891482-8286-41EF-88ED-25A10D3FFD60}" destId="{5E6E7F5D-4F75-4B84-88B9-9946DEDBD502}" srcOrd="1" destOrd="0" presId="urn:microsoft.com/office/officeart/2005/8/layout/process5"/>
    <dgm:cxn modelId="{FFBD0C5B-934A-4A10-840D-8A2BD29223BB}" type="presParOf" srcId="{5E6E7F5D-4F75-4B84-88B9-9946DEDBD502}" destId="{7E0F71B7-48E1-4463-B3C6-C2EA52583251}" srcOrd="0" destOrd="0" presId="urn:microsoft.com/office/officeart/2005/8/layout/process5"/>
    <dgm:cxn modelId="{42910B9F-5E22-48FE-85DF-9CEB6FF3DE53}" type="presParOf" srcId="{D4891482-8286-41EF-88ED-25A10D3FFD60}" destId="{D64C35D3-4058-4F0F-A09F-178B1337FC8E}" srcOrd="2" destOrd="0" presId="urn:microsoft.com/office/officeart/2005/8/layout/process5"/>
    <dgm:cxn modelId="{BA9D55C3-56FE-486C-9592-FE0269E72849}" type="presParOf" srcId="{D4891482-8286-41EF-88ED-25A10D3FFD60}" destId="{A025D0A0-C210-4A41-B506-2BFEB13A6327}" srcOrd="3" destOrd="0" presId="urn:microsoft.com/office/officeart/2005/8/layout/process5"/>
    <dgm:cxn modelId="{0841372D-E833-46DB-A8FE-9EC66326094C}" type="presParOf" srcId="{A025D0A0-C210-4A41-B506-2BFEB13A6327}" destId="{E977E626-4A55-4ABE-B1C2-07391CBE887D}" srcOrd="0" destOrd="0" presId="urn:microsoft.com/office/officeart/2005/8/layout/process5"/>
    <dgm:cxn modelId="{2439B01E-4018-40AF-9D7D-FA80041686FC}" type="presParOf" srcId="{D4891482-8286-41EF-88ED-25A10D3FFD60}" destId="{B0CABB0F-5622-4867-A15F-11A9FA435473}" srcOrd="4" destOrd="0" presId="urn:microsoft.com/office/officeart/2005/8/layout/process5"/>
    <dgm:cxn modelId="{C1739776-9E10-46AC-B49F-F15EA541FDA8}" type="presParOf" srcId="{D4891482-8286-41EF-88ED-25A10D3FFD60}" destId="{D6430C79-04CE-43CA-8681-7D188D03C8D7}" srcOrd="5" destOrd="0" presId="urn:microsoft.com/office/officeart/2005/8/layout/process5"/>
    <dgm:cxn modelId="{A05DB548-086B-4584-BC00-702988A485CA}" type="presParOf" srcId="{D6430C79-04CE-43CA-8681-7D188D03C8D7}" destId="{256BFDAA-23E5-4E70-9CB8-5994D2908D73}" srcOrd="0" destOrd="0" presId="urn:microsoft.com/office/officeart/2005/8/layout/process5"/>
    <dgm:cxn modelId="{F5E3E89B-CF45-4853-85CE-F95FBC3F8E43}" type="presParOf" srcId="{D4891482-8286-41EF-88ED-25A10D3FFD60}" destId="{EB3554D4-09C3-4897-BC77-A78732FF91FE}" srcOrd="6" destOrd="0" presId="urn:microsoft.com/office/officeart/2005/8/layout/process5"/>
    <dgm:cxn modelId="{02D4BA5E-9F07-419E-900C-F503D9DB5FF8}" type="presParOf" srcId="{D4891482-8286-41EF-88ED-25A10D3FFD60}" destId="{9ACB8F5B-75E3-4DE7-B442-C19F57161829}" srcOrd="7" destOrd="0" presId="urn:microsoft.com/office/officeart/2005/8/layout/process5"/>
    <dgm:cxn modelId="{5B59C7CD-B488-4D82-BF43-03BE87FE0A04}" type="presParOf" srcId="{9ACB8F5B-75E3-4DE7-B442-C19F57161829}" destId="{679E9DB3-35C8-4A89-A47C-EEC4D6114169}" srcOrd="0" destOrd="0" presId="urn:microsoft.com/office/officeart/2005/8/layout/process5"/>
    <dgm:cxn modelId="{D4E4BF4D-9F33-4159-9746-5DE3D78B8A00}" type="presParOf" srcId="{D4891482-8286-41EF-88ED-25A10D3FFD60}" destId="{F9FF930B-706F-48F8-8E0A-DA22CC858280}" srcOrd="8" destOrd="0" presId="urn:microsoft.com/office/officeart/2005/8/layout/process5"/>
    <dgm:cxn modelId="{E80F9C2E-9C6D-4CEF-B5E4-41979102B9DD}" type="presParOf" srcId="{D4891482-8286-41EF-88ED-25A10D3FFD60}" destId="{ACDE4DA5-9497-4248-A0DD-4B80A1398FE7}" srcOrd="9" destOrd="0" presId="urn:microsoft.com/office/officeart/2005/8/layout/process5"/>
    <dgm:cxn modelId="{B4B0F590-7B10-4C0A-94CA-5FDF1DE3BB53}" type="presParOf" srcId="{ACDE4DA5-9497-4248-A0DD-4B80A1398FE7}" destId="{C3B92804-5E4B-4EFF-A6F4-E926B64B4DD4}" srcOrd="0" destOrd="0" presId="urn:microsoft.com/office/officeart/2005/8/layout/process5"/>
    <dgm:cxn modelId="{083DF35C-A6F3-41D3-9B83-B36ADB40F6AC}" type="presParOf" srcId="{D4891482-8286-41EF-88ED-25A10D3FFD60}" destId="{6C05CDA5-7774-4C72-8084-AE00BDA529E4}" srcOrd="10" destOrd="0" presId="urn:microsoft.com/office/officeart/2005/8/layout/process5"/>
    <dgm:cxn modelId="{06F6EFD8-523B-418F-9F45-B9B844A117A8}" type="presParOf" srcId="{D4891482-8286-41EF-88ED-25A10D3FFD60}" destId="{72E49425-C018-408A-8E8C-27379CF65067}" srcOrd="11" destOrd="0" presId="urn:microsoft.com/office/officeart/2005/8/layout/process5"/>
    <dgm:cxn modelId="{88CA1319-C8A0-40C6-9C81-A0D6FAF56043}" type="presParOf" srcId="{72E49425-C018-408A-8E8C-27379CF65067}" destId="{E1BDD029-D24C-4A10-865F-271054D12CFD}" srcOrd="0" destOrd="0" presId="urn:microsoft.com/office/officeart/2005/8/layout/process5"/>
    <dgm:cxn modelId="{A4308F15-16A1-436B-B27C-8FF05227CF46}" type="presParOf" srcId="{D4891482-8286-41EF-88ED-25A10D3FFD60}" destId="{BADFA1BF-8356-4835-AC17-3E59BAC38A88}" srcOrd="12" destOrd="0" presId="urn:microsoft.com/office/officeart/2005/8/layout/process5"/>
    <dgm:cxn modelId="{C8EF062B-1A8A-48A2-BD95-A1367823BD34}" type="presParOf" srcId="{D4891482-8286-41EF-88ED-25A10D3FFD60}" destId="{92B8F2A9-091E-4880-8D16-D74EC7FAF1A1}" srcOrd="13" destOrd="0" presId="urn:microsoft.com/office/officeart/2005/8/layout/process5"/>
    <dgm:cxn modelId="{9855A44F-2E3A-4D17-9CF6-3952347E01FE}" type="presParOf" srcId="{92B8F2A9-091E-4880-8D16-D74EC7FAF1A1}" destId="{88E3ED54-4BA3-473B-B5AB-BF22834CC3D7}" srcOrd="0" destOrd="0" presId="urn:microsoft.com/office/officeart/2005/8/layout/process5"/>
    <dgm:cxn modelId="{70C17E3F-43F7-4E0D-8E4F-6B6EBD6EFAB9}" type="presParOf" srcId="{D4891482-8286-41EF-88ED-25A10D3FFD60}" destId="{11AFDB69-6A33-4FB9-A622-AEE6866311B8}" srcOrd="14" destOrd="0" presId="urn:microsoft.com/office/officeart/2005/8/layout/process5"/>
    <dgm:cxn modelId="{DB6D8790-186E-4C81-9FFB-18ED2D9F3E29}" type="presParOf" srcId="{D4891482-8286-41EF-88ED-25A10D3FFD60}" destId="{7701751F-B18C-4C42-863A-F641AE11E541}" srcOrd="15" destOrd="0" presId="urn:microsoft.com/office/officeart/2005/8/layout/process5"/>
    <dgm:cxn modelId="{2C6EE4E7-1959-4BC6-B4B8-8BE89994722C}" type="presParOf" srcId="{7701751F-B18C-4C42-863A-F641AE11E541}" destId="{9C75086F-1353-4460-B18C-9FC18002802B}" srcOrd="0" destOrd="0" presId="urn:microsoft.com/office/officeart/2005/8/layout/process5"/>
    <dgm:cxn modelId="{82D44304-8598-4CC9-901E-0050514583AC}" type="presParOf" srcId="{D4891482-8286-41EF-88ED-25A10D3FFD60}" destId="{4934DDBF-A691-4806-A6D1-963F8DE3E69D}" srcOrd="16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BAE45-3C1F-46E5-89F3-B157BD927309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9D75E3C6-46A9-4892-B560-2F0BD3A14313}">
      <dgm:prSet phldrT="[Texto]" custT="1"/>
      <dgm:spPr>
        <a:solidFill>
          <a:schemeClr val="bg2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MX" sz="1400" b="1" dirty="0" smtClean="0">
              <a:latin typeface="Montserrat" pitchFamily="50" charset="0"/>
            </a:rPr>
            <a:t>Lanzamiento de convocatoria</a:t>
          </a:r>
        </a:p>
      </dgm:t>
    </dgm:pt>
    <dgm:pt modelId="{6688F80A-22F6-492C-922C-FB5F397819EA}" type="parTrans" cxnId="{3A94E0A4-8139-470D-80AA-27EBC88888B5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6B6CA26C-13F9-4622-999A-00FAC3992ED9}" type="sibTrans" cxnId="{3A94E0A4-8139-470D-80AA-27EBC88888B5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6B2FCFF1-C520-4EC3-A06D-570D9AE8AD64}">
      <dgm:prSet phldrT="[Texto]" custT="1"/>
      <dgm:spPr/>
      <dgm:t>
        <a:bodyPr/>
        <a:lstStyle/>
        <a:p>
          <a:pPr algn="just"/>
          <a:r>
            <a:rPr lang="es-MX" sz="1100" dirty="0" smtClean="0"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Se diseñó una convocatoria dirigida a 100 personas jóvenes de colectivos y organizaciones civiles que realizarán acciones enfocadas a la construcción de paz. </a:t>
          </a:r>
          <a:endParaRPr lang="es-MX" sz="1100" dirty="0">
            <a:latin typeface="Montserrat" pitchFamily="50" charset="0"/>
          </a:endParaRPr>
        </a:p>
      </dgm:t>
    </dgm:pt>
    <dgm:pt modelId="{2F7FCDBB-2447-41B9-84B0-CB47F958C557}" type="parTrans" cxnId="{55D8CE44-7E9A-445F-8B89-ABB905CE4CB7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34740233-282F-49AD-A4D6-57BF9F8C0BA0}" type="sibTrans" cxnId="{55D8CE44-7E9A-445F-8B89-ABB905CE4CB7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B16AFFA6-E90B-4D05-9243-94501B7B377D}">
      <dgm:prSet phldrT="[Texto]" custT="1"/>
      <dgm:spPr>
        <a:solidFill>
          <a:schemeClr val="bg2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MX" sz="1400" b="1" dirty="0" smtClean="0">
              <a:latin typeface="Montserrat" pitchFamily="50" charset="0"/>
              <a:ea typeface="Montserrat"/>
              <a:cs typeface="Montserrat"/>
            </a:rPr>
            <a:t>Presentación de resultados 2021 </a:t>
          </a:r>
        </a:p>
      </dgm:t>
    </dgm:pt>
    <dgm:pt modelId="{32FD7BB2-912F-4AB2-BD83-C964B56956E6}" type="parTrans" cxnId="{FFB62191-C677-4F23-A302-67D83F8217E8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BB859230-E5B6-419D-A1E4-4A61982E1E91}" type="sibTrans" cxnId="{FFB62191-C677-4F23-A302-67D83F8217E8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8999FA0D-2452-4A40-A754-013E05243C5A}">
      <dgm:prSet phldrT="[Texto]" custT="1"/>
      <dgm:spPr/>
      <dgm:t>
        <a:bodyPr/>
        <a:lstStyle/>
        <a:p>
          <a:pPr algn="l"/>
          <a:endParaRPr lang="es-MX" sz="900" dirty="0">
            <a:latin typeface="Montserrat" pitchFamily="50" charset="0"/>
          </a:endParaRPr>
        </a:p>
      </dgm:t>
    </dgm:pt>
    <dgm:pt modelId="{FF1EDC43-336D-4DE0-B7C0-0A053152AB0C}" type="parTrans" cxnId="{14277BE9-F323-4305-B15F-59B078312744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102737F7-91C5-409D-BCA4-88601AFCF0DA}" type="sibTrans" cxnId="{14277BE9-F323-4305-B15F-59B078312744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45DC838E-DD6E-49F0-AED2-7AAF4AD6D655}">
      <dgm:prSet custT="1"/>
      <dgm:spPr/>
      <dgm:t>
        <a:bodyPr/>
        <a:lstStyle/>
        <a:p>
          <a:pPr algn="just"/>
          <a:endParaRPr lang="es-MX" sz="900" dirty="0">
            <a:solidFill>
              <a:srgbClr val="000000"/>
            </a:solidFill>
            <a:latin typeface="Montserrat" pitchFamily="50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8895DA-2440-4C23-BAC7-6D262B5539C8}" type="parTrans" cxnId="{7C4F9856-F902-46E7-B965-CC754776F578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3A931244-D227-43E9-898C-4DCEF2A8CF32}" type="sibTrans" cxnId="{7C4F9856-F902-46E7-B965-CC754776F578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D62F1D37-4628-4EF5-8F08-360BBA2F2392}">
      <dgm:prSet custT="1"/>
      <dgm:spPr/>
      <dgm:t>
        <a:bodyPr/>
        <a:lstStyle/>
        <a:p>
          <a:pPr algn="l"/>
          <a:endParaRPr lang="es-MX" sz="900" dirty="0" smtClean="0">
            <a:effectLst/>
            <a:latin typeface="Montserrat" pitchFamily="50" charset="0"/>
            <a:ea typeface="Calibri" panose="020F0502020204030204" pitchFamily="34" charset="0"/>
          </a:endParaRPr>
        </a:p>
      </dgm:t>
    </dgm:pt>
    <dgm:pt modelId="{9CB98D2A-7F37-46D5-8CCF-D9CF3221889A}" type="parTrans" cxnId="{BE65B03B-0552-4586-AEE6-7CCB6D021116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89739C5B-673E-4C57-B37F-048371A70F67}" type="sibTrans" cxnId="{BE65B03B-0552-4586-AEE6-7CCB6D021116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16813113-8CBD-48B4-9318-74BE409CF184}">
      <dgm:prSet custT="1"/>
      <dgm:spPr>
        <a:solidFill>
          <a:schemeClr val="bg2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MX" sz="1400" b="1" dirty="0" smtClean="0">
              <a:latin typeface="Montserrat" pitchFamily="50" charset="0"/>
            </a:rPr>
            <a:t>Proceso de selección y </a:t>
          </a:r>
          <a:r>
            <a:rPr lang="es-MX" sz="1400" b="1" dirty="0" err="1" smtClean="0">
              <a:latin typeface="Montserrat" pitchFamily="50" charset="0"/>
            </a:rPr>
            <a:t>dictaminación</a:t>
          </a:r>
          <a:r>
            <a:rPr lang="es-MX" sz="1400" b="1" dirty="0" smtClean="0">
              <a:latin typeface="Montserrat" pitchFamily="50" charset="0"/>
            </a:rPr>
            <a:t> </a:t>
          </a:r>
        </a:p>
      </dgm:t>
    </dgm:pt>
    <dgm:pt modelId="{5E7BB738-1117-4E38-A626-7694CDB830AD}" type="parTrans" cxnId="{1ED8CD31-738E-4ACA-89CD-661C8FA8706C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9A8CAE84-0560-4CDF-9BA9-5A5220325AFA}" type="sibTrans" cxnId="{1ED8CD31-738E-4ACA-89CD-661C8FA8706C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4DC9E15B-B815-4861-AA0A-7B8BFEDAB3C9}">
      <dgm:prSet custT="1"/>
      <dgm:spPr/>
      <dgm:t>
        <a:bodyPr/>
        <a:lstStyle/>
        <a:p>
          <a:pPr algn="just"/>
          <a:r>
            <a:rPr lang="es-MX" sz="1200" dirty="0" smtClean="0">
              <a:latin typeface="Montserrat" pitchFamily="50" charset="0"/>
            </a:rPr>
            <a:t>Se conformó un comité de dictaminación en el que representantes de las instancias convocantes evaluaron las postulaciones mediante criterios establecidos según el objetivo del proyecto.</a:t>
          </a:r>
          <a:endParaRPr lang="es-MX" sz="1200" dirty="0">
            <a:latin typeface="Montserrat" pitchFamily="50" charset="0"/>
          </a:endParaRPr>
        </a:p>
      </dgm:t>
    </dgm:pt>
    <dgm:pt modelId="{41E7F135-1DB9-4B5A-BFCD-33D969C276BE}" type="parTrans" cxnId="{6AE1E4F0-4F76-4860-9D12-B395CC618352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DA7B13BB-17DA-4ABE-8846-9870BF1BEC35}" type="sibTrans" cxnId="{6AE1E4F0-4F76-4860-9D12-B395CC618352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7433378D-042D-4386-9E62-DD212E1E2FCC}">
      <dgm:prSet custT="1"/>
      <dgm:spPr/>
      <dgm:t>
        <a:bodyPr/>
        <a:lstStyle/>
        <a:p>
          <a:pPr algn="l"/>
          <a:r>
            <a:rPr lang="es-MX" sz="1200" b="1" dirty="0" smtClean="0">
              <a:latin typeface="Montserrat" pitchFamily="50" charset="0"/>
            </a:rPr>
            <a:t>Cierre de convocatoria: 06 de mayo</a:t>
          </a:r>
          <a:endParaRPr lang="es-MX" sz="1200" b="1" dirty="0">
            <a:latin typeface="Montserrat" pitchFamily="50" charset="0"/>
          </a:endParaRPr>
        </a:p>
      </dgm:t>
    </dgm:pt>
    <dgm:pt modelId="{2D9626C7-BE7C-43A9-9BDD-DCEED32FFCB9}" type="parTrans" cxnId="{B0E341F9-FD87-4251-8373-EED753F3A3D5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FB6BAED5-C283-4CC0-A243-FC818DBC50F6}" type="sibTrans" cxnId="{B0E341F9-FD87-4251-8373-EED753F3A3D5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916CFB57-8E63-497D-A23E-B92516F26F53}">
      <dgm:prSet custT="1"/>
      <dgm:spPr/>
      <dgm:t>
        <a:bodyPr/>
        <a:lstStyle/>
        <a:p>
          <a:pPr algn="l"/>
          <a:r>
            <a:rPr lang="es-MX" sz="1200" b="1" dirty="0" err="1" smtClean="0">
              <a:latin typeface="Montserrat" pitchFamily="50" charset="0"/>
            </a:rPr>
            <a:t>Dictaminación</a:t>
          </a:r>
          <a:r>
            <a:rPr lang="es-MX" sz="1200" b="1" dirty="0" smtClean="0">
              <a:latin typeface="Montserrat" pitchFamily="50" charset="0"/>
            </a:rPr>
            <a:t>: 11 de mayo</a:t>
          </a:r>
          <a:endParaRPr lang="es-MX" sz="1200" b="1" dirty="0">
            <a:latin typeface="Montserrat" pitchFamily="50" charset="0"/>
          </a:endParaRPr>
        </a:p>
      </dgm:t>
    </dgm:pt>
    <dgm:pt modelId="{E16D7B6F-6FE6-474F-BF46-B580794457E8}" type="parTrans" cxnId="{EDCAAA04-28D8-4327-A0ED-E0F58EE0305F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101B87C0-B442-4D45-BE6D-77BB49567571}" type="sibTrans" cxnId="{EDCAAA04-28D8-4327-A0ED-E0F58EE0305F}">
      <dgm:prSet/>
      <dgm:spPr/>
      <dgm:t>
        <a:bodyPr/>
        <a:lstStyle/>
        <a:p>
          <a:endParaRPr lang="es-MX">
            <a:latin typeface="Montserrat" pitchFamily="50" charset="0"/>
          </a:endParaRPr>
        </a:p>
      </dgm:t>
    </dgm:pt>
    <dgm:pt modelId="{CD6F8E8B-1618-457A-A050-39F843BA800C}">
      <dgm:prSet custT="1"/>
      <dgm:spPr/>
      <dgm:t>
        <a:bodyPr/>
        <a:lstStyle/>
        <a:p>
          <a:pPr algn="just"/>
          <a:r>
            <a:rPr lang="es-MX" sz="1200" dirty="0" smtClean="0">
              <a:effectLst/>
              <a:latin typeface="Montserrat" pitchFamily="50" charset="0"/>
              <a:ea typeface="Calibri" panose="020F0502020204030204" pitchFamily="34" charset="0"/>
            </a:rPr>
            <a:t>Se realizó un evento en el que se presentaron los resultados del informe 2021 y se difundió </a:t>
          </a:r>
          <a:r>
            <a:rPr lang="es-MX" sz="1200" dirty="0" smtClean="0">
              <a:latin typeface="Montserrat" pitchFamily="50" charset="0"/>
              <a:ea typeface="Calibri" panose="020F0502020204030204" pitchFamily="34" charset="0"/>
            </a:rPr>
            <a:t>la convocatoria 2022.</a:t>
          </a:r>
        </a:p>
      </dgm:t>
    </dgm:pt>
    <dgm:pt modelId="{43B916A4-DAD0-4E40-8152-80BB1B479204}" type="parTrans" cxnId="{1569501E-267B-4576-A3D1-AC265CCA7816}">
      <dgm:prSet/>
      <dgm:spPr/>
      <dgm:t>
        <a:bodyPr/>
        <a:lstStyle/>
        <a:p>
          <a:endParaRPr lang="es-MX"/>
        </a:p>
      </dgm:t>
    </dgm:pt>
    <dgm:pt modelId="{1727BEA1-BA59-4EEB-9FB2-40DD0D6471D9}" type="sibTrans" cxnId="{1569501E-267B-4576-A3D1-AC265CCA7816}">
      <dgm:prSet/>
      <dgm:spPr/>
      <dgm:t>
        <a:bodyPr/>
        <a:lstStyle/>
        <a:p>
          <a:endParaRPr lang="es-MX"/>
        </a:p>
      </dgm:t>
    </dgm:pt>
    <dgm:pt modelId="{F9BB5829-0857-447D-A0DE-472BDB1979D4}">
      <dgm:prSet custT="1"/>
      <dgm:spPr/>
      <dgm:t>
        <a:bodyPr/>
        <a:lstStyle/>
        <a:p>
          <a:pPr algn="l"/>
          <a:endParaRPr lang="es-MX" sz="1200" dirty="0">
            <a:latin typeface="Montserrat" pitchFamily="50" charset="0"/>
          </a:endParaRPr>
        </a:p>
      </dgm:t>
    </dgm:pt>
    <dgm:pt modelId="{57153202-4C7F-4A96-9285-9D0E723F84F3}" type="parTrans" cxnId="{A8F7FA84-4E07-405F-B9CE-BD9D1BD7E4DB}">
      <dgm:prSet/>
      <dgm:spPr/>
      <dgm:t>
        <a:bodyPr/>
        <a:lstStyle/>
        <a:p>
          <a:endParaRPr lang="es-MX"/>
        </a:p>
      </dgm:t>
    </dgm:pt>
    <dgm:pt modelId="{75D9C92D-480D-4357-849F-92C1F02F5BB3}" type="sibTrans" cxnId="{A8F7FA84-4E07-405F-B9CE-BD9D1BD7E4DB}">
      <dgm:prSet/>
      <dgm:spPr/>
      <dgm:t>
        <a:bodyPr/>
        <a:lstStyle/>
        <a:p>
          <a:endParaRPr lang="es-MX"/>
        </a:p>
      </dgm:t>
    </dgm:pt>
    <dgm:pt modelId="{9F5DAE9F-6559-49B7-958B-9ED3771784F3}">
      <dgm:prSet phldrT="[Texto]" custT="1"/>
      <dgm:spPr/>
      <dgm:t>
        <a:bodyPr/>
        <a:lstStyle/>
        <a:p>
          <a:pPr algn="just"/>
          <a:endParaRPr lang="es-MX" sz="900" dirty="0">
            <a:latin typeface="Montserrat" pitchFamily="50" charset="0"/>
          </a:endParaRPr>
        </a:p>
      </dgm:t>
    </dgm:pt>
    <dgm:pt modelId="{4E9D59A4-5A20-4794-BE88-9609D0599215}" type="parTrans" cxnId="{45105A7D-140D-4C7A-A5DA-AA7A6AFD8B25}">
      <dgm:prSet/>
      <dgm:spPr/>
      <dgm:t>
        <a:bodyPr/>
        <a:lstStyle/>
        <a:p>
          <a:endParaRPr lang="es-MX"/>
        </a:p>
      </dgm:t>
    </dgm:pt>
    <dgm:pt modelId="{7D1435CF-6A3D-4529-94FB-2AFC50E5D48A}" type="sibTrans" cxnId="{45105A7D-140D-4C7A-A5DA-AA7A6AFD8B25}">
      <dgm:prSet/>
      <dgm:spPr/>
      <dgm:t>
        <a:bodyPr/>
        <a:lstStyle/>
        <a:p>
          <a:endParaRPr lang="es-MX"/>
        </a:p>
      </dgm:t>
    </dgm:pt>
    <dgm:pt modelId="{AE6052BE-3CB4-408B-96F1-17A051CABCC3}">
      <dgm:prSet phldrT="[Texto]" custT="1"/>
      <dgm:spPr/>
      <dgm:t>
        <a:bodyPr/>
        <a:lstStyle/>
        <a:p>
          <a:pPr algn="just"/>
          <a:endParaRPr lang="es-MX" sz="900" dirty="0">
            <a:latin typeface="Montserrat" pitchFamily="50" charset="0"/>
          </a:endParaRPr>
        </a:p>
      </dgm:t>
    </dgm:pt>
    <dgm:pt modelId="{F592221E-38F3-4313-B040-EF4F14DFD1AA}" type="parTrans" cxnId="{6033F8A2-BD85-46EB-9FF0-ABB616933D51}">
      <dgm:prSet/>
      <dgm:spPr/>
      <dgm:t>
        <a:bodyPr/>
        <a:lstStyle/>
        <a:p>
          <a:endParaRPr lang="es-MX"/>
        </a:p>
      </dgm:t>
    </dgm:pt>
    <dgm:pt modelId="{08C83F34-5DD0-43C2-A807-E68DF207DA83}" type="sibTrans" cxnId="{6033F8A2-BD85-46EB-9FF0-ABB616933D51}">
      <dgm:prSet/>
      <dgm:spPr/>
      <dgm:t>
        <a:bodyPr/>
        <a:lstStyle/>
        <a:p>
          <a:endParaRPr lang="es-MX"/>
        </a:p>
      </dgm:t>
    </dgm:pt>
    <dgm:pt modelId="{50D0B8F9-4858-4905-86E6-FCD8152AB7D6}">
      <dgm:prSet phldrT="[Texto]" custT="1"/>
      <dgm:spPr/>
      <dgm:t>
        <a:bodyPr/>
        <a:lstStyle/>
        <a:p>
          <a:pPr algn="l"/>
          <a:r>
            <a:rPr lang="es-MX" sz="1100" dirty="0" smtClean="0">
              <a:latin typeface="Montserrat" pitchFamily="50" charset="0"/>
            </a:rPr>
            <a:t>Fundación Friedrich-Ebert- </a:t>
          </a:r>
          <a:r>
            <a:rPr lang="es-MX" sz="1100" dirty="0" err="1" smtClean="0">
              <a:latin typeface="Montserrat" pitchFamily="50" charset="0"/>
            </a:rPr>
            <a:t>Sitftung</a:t>
          </a:r>
          <a:endParaRPr lang="es-MX" sz="1100" dirty="0">
            <a:latin typeface="Montserrat" pitchFamily="50" charset="0"/>
          </a:endParaRPr>
        </a:p>
      </dgm:t>
    </dgm:pt>
    <dgm:pt modelId="{9132FAC7-9C60-4D74-A0DF-37C81A275132}" type="parTrans" cxnId="{E5460C76-BB9A-4599-967A-B3364CBC0507}">
      <dgm:prSet/>
      <dgm:spPr/>
      <dgm:t>
        <a:bodyPr/>
        <a:lstStyle/>
        <a:p>
          <a:endParaRPr lang="es-MX"/>
        </a:p>
      </dgm:t>
    </dgm:pt>
    <dgm:pt modelId="{75108FE8-6F47-4D4E-9F09-1CC79A0734D5}" type="sibTrans" cxnId="{E5460C76-BB9A-4599-967A-B3364CBC0507}">
      <dgm:prSet/>
      <dgm:spPr/>
      <dgm:t>
        <a:bodyPr/>
        <a:lstStyle/>
        <a:p>
          <a:endParaRPr lang="es-MX"/>
        </a:p>
      </dgm:t>
    </dgm:pt>
    <dgm:pt modelId="{7FCE7801-71C7-43B0-9939-05C9AAA586BB}">
      <dgm:prSet custT="1"/>
      <dgm:spPr/>
      <dgm:t>
        <a:bodyPr/>
        <a:lstStyle/>
        <a:p>
          <a:pPr algn="l"/>
          <a:r>
            <a:rPr lang="es-MX" sz="1100" dirty="0" smtClean="0">
              <a:latin typeface="Montserrat" pitchFamily="50" charset="0"/>
            </a:rPr>
            <a:t>Fondo de Población de las Naciones Unidas (</a:t>
          </a:r>
          <a:r>
            <a:rPr lang="es-MX" sz="1100" dirty="0" smtClean="0">
              <a:latin typeface="Montserrat" pitchFamily="50" charset="0"/>
              <a:ea typeface="Calibri" panose="020F0502020204030204" pitchFamily="34" charset="0"/>
            </a:rPr>
            <a:t>UNFPA).</a:t>
          </a:r>
          <a:endParaRPr lang="es-MX" sz="1100" dirty="0">
            <a:latin typeface="Montserrat" pitchFamily="50" charset="0"/>
            <a:ea typeface="Calibri" panose="020F0502020204030204" pitchFamily="34" charset="0"/>
          </a:endParaRPr>
        </a:p>
      </dgm:t>
    </dgm:pt>
    <dgm:pt modelId="{835AAB76-1242-4349-AB60-28C1EAE30EBD}" type="parTrans" cxnId="{19651408-0C50-4AD4-AD5C-70C24E1B927F}">
      <dgm:prSet/>
      <dgm:spPr/>
      <dgm:t>
        <a:bodyPr/>
        <a:lstStyle/>
        <a:p>
          <a:endParaRPr lang="es-MX"/>
        </a:p>
      </dgm:t>
    </dgm:pt>
    <dgm:pt modelId="{49B2E496-067A-4409-8C55-140219A8CAD4}" type="sibTrans" cxnId="{19651408-0C50-4AD4-AD5C-70C24E1B927F}">
      <dgm:prSet/>
      <dgm:spPr/>
      <dgm:t>
        <a:bodyPr/>
        <a:lstStyle/>
        <a:p>
          <a:endParaRPr lang="es-MX"/>
        </a:p>
      </dgm:t>
    </dgm:pt>
    <dgm:pt modelId="{222AE1A6-95A0-418D-B31E-938EB2E71872}">
      <dgm:prSet custT="1"/>
      <dgm:spPr/>
      <dgm:t>
        <a:bodyPr/>
        <a:lstStyle/>
        <a:p>
          <a:pPr algn="l"/>
          <a:r>
            <a:rPr lang="es-MX" sz="1100" dirty="0" smtClean="0">
              <a:latin typeface="Montserrat" pitchFamily="50" charset="0"/>
            </a:rPr>
            <a:t>Instituto Mexicano de la Juventud (IMJUVE). </a:t>
          </a:r>
          <a:endParaRPr lang="es-MX" sz="1100" dirty="0">
            <a:latin typeface="Montserrat" pitchFamily="50" charset="0"/>
          </a:endParaRPr>
        </a:p>
      </dgm:t>
    </dgm:pt>
    <dgm:pt modelId="{B291B839-3FEE-49DF-91DE-501261634A04}" type="parTrans" cxnId="{6B1641B6-4EFB-44A1-BAE3-460D13133987}">
      <dgm:prSet/>
      <dgm:spPr/>
      <dgm:t>
        <a:bodyPr/>
        <a:lstStyle/>
        <a:p>
          <a:endParaRPr lang="es-MX"/>
        </a:p>
      </dgm:t>
    </dgm:pt>
    <dgm:pt modelId="{5022A240-9D0A-4371-BBA4-CE387BAA503F}" type="sibTrans" cxnId="{6B1641B6-4EFB-44A1-BAE3-460D13133987}">
      <dgm:prSet/>
      <dgm:spPr/>
      <dgm:t>
        <a:bodyPr/>
        <a:lstStyle/>
        <a:p>
          <a:endParaRPr lang="es-MX"/>
        </a:p>
      </dgm:t>
    </dgm:pt>
    <dgm:pt modelId="{822BC772-8E90-4CAC-B77E-F9B162E729D2}">
      <dgm:prSet custT="1"/>
      <dgm:spPr/>
      <dgm:t>
        <a:bodyPr/>
        <a:lstStyle/>
        <a:p>
          <a:pPr algn="l"/>
          <a:r>
            <a:rPr lang="es-MX" sz="1200" b="1" dirty="0" smtClean="0">
              <a:latin typeface="Montserrat" pitchFamily="50" charset="0"/>
            </a:rPr>
            <a:t>Publicación de resultados: 13 de mayo </a:t>
          </a:r>
          <a:endParaRPr lang="es-MX" sz="1200" b="1" dirty="0">
            <a:latin typeface="Montserrat" pitchFamily="50" charset="0"/>
          </a:endParaRPr>
        </a:p>
      </dgm:t>
    </dgm:pt>
    <dgm:pt modelId="{64350FA2-E8DA-4A37-B7ED-088DB13E4941}" type="parTrans" cxnId="{8A52EB27-5933-43A9-849C-F4615C012BC9}">
      <dgm:prSet/>
      <dgm:spPr/>
      <dgm:t>
        <a:bodyPr/>
        <a:lstStyle/>
        <a:p>
          <a:endParaRPr lang="es-MX"/>
        </a:p>
      </dgm:t>
    </dgm:pt>
    <dgm:pt modelId="{D656A4D4-4056-47ED-9FEE-1D538CBBED65}" type="sibTrans" cxnId="{8A52EB27-5933-43A9-849C-F4615C012BC9}">
      <dgm:prSet/>
      <dgm:spPr/>
      <dgm:t>
        <a:bodyPr/>
        <a:lstStyle/>
        <a:p>
          <a:endParaRPr lang="es-MX"/>
        </a:p>
      </dgm:t>
    </dgm:pt>
    <dgm:pt modelId="{D908C8CF-F44C-46D3-95BA-B239278900C2}">
      <dgm:prSet custT="1"/>
      <dgm:spPr/>
      <dgm:t>
        <a:bodyPr/>
        <a:lstStyle/>
        <a:p>
          <a:pPr algn="l"/>
          <a:r>
            <a:rPr lang="es-MX" sz="1100" dirty="0" smtClean="0">
              <a:latin typeface="Montserrat" pitchFamily="50" charset="0"/>
            </a:rPr>
            <a:t>Programa de las Naciones Unidas para el Desarrollo (PNUD)</a:t>
          </a:r>
          <a:endParaRPr lang="es-MX" sz="1100" dirty="0">
            <a:latin typeface="Montserrat" pitchFamily="50" charset="0"/>
          </a:endParaRPr>
        </a:p>
      </dgm:t>
    </dgm:pt>
    <dgm:pt modelId="{0B362A4C-1180-4399-B421-185B5AAC9102}" type="parTrans" cxnId="{AD087837-1722-4FA7-B878-4DF13ED0A48A}">
      <dgm:prSet/>
      <dgm:spPr/>
      <dgm:t>
        <a:bodyPr/>
        <a:lstStyle/>
        <a:p>
          <a:endParaRPr lang="es-MX"/>
        </a:p>
      </dgm:t>
    </dgm:pt>
    <dgm:pt modelId="{7443FF77-B60A-495C-9D9F-5976FC4355D4}" type="sibTrans" cxnId="{AD087837-1722-4FA7-B878-4DF13ED0A48A}">
      <dgm:prSet/>
      <dgm:spPr/>
      <dgm:t>
        <a:bodyPr/>
        <a:lstStyle/>
        <a:p>
          <a:endParaRPr lang="es-MX"/>
        </a:p>
      </dgm:t>
    </dgm:pt>
    <dgm:pt modelId="{CB5003C7-ED9A-4AF3-A9EE-85D254BF3B56}">
      <dgm:prSet custT="1"/>
      <dgm:spPr/>
      <dgm:t>
        <a:bodyPr/>
        <a:lstStyle/>
        <a:p>
          <a:pPr algn="l"/>
          <a:r>
            <a:rPr lang="es-MX" sz="1100" dirty="0" smtClean="0">
              <a:latin typeface="Montserrat" pitchFamily="50" charset="0"/>
            </a:rPr>
            <a:t>Organismo Internacional de la Juventud para Iberoamérica (OIJ)</a:t>
          </a:r>
          <a:endParaRPr lang="es-MX" sz="1100" dirty="0">
            <a:latin typeface="Montserrat" pitchFamily="50" charset="0"/>
          </a:endParaRPr>
        </a:p>
      </dgm:t>
    </dgm:pt>
    <dgm:pt modelId="{40A8F5A6-7E53-480E-9ABF-F4CB2C2FB408}" type="parTrans" cxnId="{06019B30-CEEC-4E9D-AD86-A812103676D9}">
      <dgm:prSet/>
      <dgm:spPr/>
      <dgm:t>
        <a:bodyPr/>
        <a:lstStyle/>
        <a:p>
          <a:endParaRPr lang="es-MX"/>
        </a:p>
      </dgm:t>
    </dgm:pt>
    <dgm:pt modelId="{F88CCF5E-C25F-43E2-BFD1-D9F750877750}" type="sibTrans" cxnId="{06019B30-CEEC-4E9D-AD86-A812103676D9}">
      <dgm:prSet/>
      <dgm:spPr/>
      <dgm:t>
        <a:bodyPr/>
        <a:lstStyle/>
        <a:p>
          <a:endParaRPr lang="es-MX"/>
        </a:p>
      </dgm:t>
    </dgm:pt>
    <dgm:pt modelId="{8948F412-8A22-40E2-8BA1-D48B5198D9EF}">
      <dgm:prSet custT="1"/>
      <dgm:spPr/>
      <dgm:t>
        <a:bodyPr/>
        <a:lstStyle/>
        <a:p>
          <a:pPr algn="just"/>
          <a:r>
            <a:rPr lang="es-MX" sz="1200" dirty="0" smtClean="0">
              <a:latin typeface="Montserrat" pitchFamily="50" charset="0"/>
              <a:ea typeface="Calibri" panose="020F0502020204030204" pitchFamily="34" charset="0"/>
            </a:rPr>
            <a:t>23 de marzo 2022 </a:t>
          </a:r>
        </a:p>
      </dgm:t>
    </dgm:pt>
    <dgm:pt modelId="{46AFBCE8-8BC3-40DB-92D5-9DE08B4FAE6D}" type="parTrans" cxnId="{0FFCC6CB-63FF-4861-AC8F-5C43E3D9181D}">
      <dgm:prSet/>
      <dgm:spPr/>
      <dgm:t>
        <a:bodyPr/>
        <a:lstStyle/>
        <a:p>
          <a:endParaRPr lang="es-MX"/>
        </a:p>
      </dgm:t>
    </dgm:pt>
    <dgm:pt modelId="{489683C4-74C1-449A-BE7A-D8E56EA0396E}" type="sibTrans" cxnId="{0FFCC6CB-63FF-4861-AC8F-5C43E3D9181D}">
      <dgm:prSet/>
      <dgm:spPr/>
      <dgm:t>
        <a:bodyPr/>
        <a:lstStyle/>
        <a:p>
          <a:endParaRPr lang="es-MX"/>
        </a:p>
      </dgm:t>
    </dgm:pt>
    <dgm:pt modelId="{B7823F96-B1F1-4C2D-8048-54DBA2094C9E}">
      <dgm:prSet custT="1"/>
      <dgm:spPr/>
      <dgm:t>
        <a:bodyPr/>
        <a:lstStyle/>
        <a:p>
          <a:pPr algn="just"/>
          <a:endParaRPr lang="es-MX" sz="1200" dirty="0" smtClean="0">
            <a:latin typeface="Montserrat" pitchFamily="50" charset="0"/>
            <a:ea typeface="Calibri" panose="020F0502020204030204" pitchFamily="34" charset="0"/>
          </a:endParaRPr>
        </a:p>
      </dgm:t>
    </dgm:pt>
    <dgm:pt modelId="{75F5329E-26D0-463D-891A-E542C455AF9E}" type="parTrans" cxnId="{D1F6A3C3-498B-4744-B3D0-2AA2B60543B4}">
      <dgm:prSet/>
      <dgm:spPr/>
      <dgm:t>
        <a:bodyPr/>
        <a:lstStyle/>
        <a:p>
          <a:endParaRPr lang="es-MX"/>
        </a:p>
      </dgm:t>
    </dgm:pt>
    <dgm:pt modelId="{2BB9FF92-D02F-405C-81F8-5E4CF3BFA3B0}" type="sibTrans" cxnId="{D1F6A3C3-498B-4744-B3D0-2AA2B60543B4}">
      <dgm:prSet/>
      <dgm:spPr/>
      <dgm:t>
        <a:bodyPr/>
        <a:lstStyle/>
        <a:p>
          <a:endParaRPr lang="es-MX"/>
        </a:p>
      </dgm:t>
    </dgm:pt>
    <dgm:pt modelId="{660220EC-2911-423A-9865-2F622FE18184}">
      <dgm:prSet phldrT="[Texto]" custT="1"/>
      <dgm:spPr/>
      <dgm:t>
        <a:bodyPr/>
        <a:lstStyle/>
        <a:p>
          <a:pPr algn="just"/>
          <a:r>
            <a:rPr lang="es-MX" sz="1100" b="1" dirty="0" smtClean="0">
              <a:latin typeface="Montserrat" pitchFamily="50" charset="0"/>
            </a:rPr>
            <a:t>Alianzas estratégicas: </a:t>
          </a:r>
          <a:endParaRPr lang="es-MX" sz="1100" b="1" dirty="0">
            <a:latin typeface="Montserrat" pitchFamily="50" charset="0"/>
          </a:endParaRPr>
        </a:p>
      </dgm:t>
    </dgm:pt>
    <dgm:pt modelId="{B9D7A468-1FC1-4D3D-A805-6908FA2D6547}" type="parTrans" cxnId="{A478248B-C4EA-493B-A67C-CCAAED177C73}">
      <dgm:prSet/>
      <dgm:spPr/>
      <dgm:t>
        <a:bodyPr/>
        <a:lstStyle/>
        <a:p>
          <a:endParaRPr lang="es-MX"/>
        </a:p>
      </dgm:t>
    </dgm:pt>
    <dgm:pt modelId="{0FC64120-852D-475F-B147-CAAC4FA8E3D1}" type="sibTrans" cxnId="{A478248B-C4EA-493B-A67C-CCAAED177C73}">
      <dgm:prSet/>
      <dgm:spPr/>
      <dgm:t>
        <a:bodyPr/>
        <a:lstStyle/>
        <a:p>
          <a:endParaRPr lang="es-MX"/>
        </a:p>
      </dgm:t>
    </dgm:pt>
    <dgm:pt modelId="{03303273-00DC-416D-A6C9-6DA541C612D1}">
      <dgm:prSet phldrT="[Texto]" custT="1"/>
      <dgm:spPr/>
      <dgm:t>
        <a:bodyPr/>
        <a:lstStyle/>
        <a:p>
          <a:pPr algn="just"/>
          <a:endParaRPr lang="es-MX" sz="1100" dirty="0">
            <a:latin typeface="Montserrat" pitchFamily="50" charset="0"/>
          </a:endParaRPr>
        </a:p>
      </dgm:t>
    </dgm:pt>
    <dgm:pt modelId="{F396837A-AF16-4E83-845C-006AAE41DF9E}" type="parTrans" cxnId="{ABF6872C-285F-48AF-821D-DCE53BF6457A}">
      <dgm:prSet/>
      <dgm:spPr/>
      <dgm:t>
        <a:bodyPr/>
        <a:lstStyle/>
        <a:p>
          <a:endParaRPr lang="es-MX"/>
        </a:p>
      </dgm:t>
    </dgm:pt>
    <dgm:pt modelId="{9A05CA65-AC51-42FC-A5A3-AECAD0A60702}" type="sibTrans" cxnId="{ABF6872C-285F-48AF-821D-DCE53BF6457A}">
      <dgm:prSet/>
      <dgm:spPr/>
      <dgm:t>
        <a:bodyPr/>
        <a:lstStyle/>
        <a:p>
          <a:endParaRPr lang="es-MX"/>
        </a:p>
      </dgm:t>
    </dgm:pt>
    <dgm:pt modelId="{D9F3DADE-D96D-41B3-852C-A54D5B19D9A5}">
      <dgm:prSet phldrT="[Texto]" custT="1"/>
      <dgm:spPr/>
      <dgm:t>
        <a:bodyPr/>
        <a:lstStyle/>
        <a:p>
          <a:pPr algn="just"/>
          <a:endParaRPr lang="es-MX" sz="1100" dirty="0">
            <a:latin typeface="Montserrat" pitchFamily="50" charset="0"/>
          </a:endParaRPr>
        </a:p>
      </dgm:t>
    </dgm:pt>
    <dgm:pt modelId="{EF03A50C-5E65-4972-9DA3-71430DB3C07B}" type="parTrans" cxnId="{A4B27D4E-C123-48CC-A2B2-EA0E6A521482}">
      <dgm:prSet/>
      <dgm:spPr/>
      <dgm:t>
        <a:bodyPr/>
        <a:lstStyle/>
        <a:p>
          <a:endParaRPr lang="es-MX"/>
        </a:p>
      </dgm:t>
    </dgm:pt>
    <dgm:pt modelId="{2D5E8B76-58D8-4E68-A9DA-9A0677A3DB46}" type="sibTrans" cxnId="{A4B27D4E-C123-48CC-A2B2-EA0E6A521482}">
      <dgm:prSet/>
      <dgm:spPr/>
      <dgm:t>
        <a:bodyPr/>
        <a:lstStyle/>
        <a:p>
          <a:endParaRPr lang="es-MX"/>
        </a:p>
      </dgm:t>
    </dgm:pt>
    <dgm:pt modelId="{D619A07D-92FA-4D1B-A891-76EA33D0F98B}" type="pres">
      <dgm:prSet presAssocID="{A1EBAE45-3C1F-46E5-89F3-B157BD9273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C2C81F7-E2FC-4893-8125-70A77240DC33}" type="pres">
      <dgm:prSet presAssocID="{9D75E3C6-46A9-4892-B560-2F0BD3A14313}" presName="composite" presStyleCnt="0"/>
      <dgm:spPr/>
    </dgm:pt>
    <dgm:pt modelId="{DE8C0B8C-B8DC-40F0-ACB7-FEFE37F59FA6}" type="pres">
      <dgm:prSet presAssocID="{9D75E3C6-46A9-4892-B560-2F0BD3A14313}" presName="parTx" presStyleLbl="alignNode1" presStyleIdx="0" presStyleCnt="3" custLinFactNeighborY="-2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550ECB-39E6-42D7-8374-65639EEC3FA9}" type="pres">
      <dgm:prSet presAssocID="{9D75E3C6-46A9-4892-B560-2F0BD3A1431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528210-5089-4537-8DDF-CF3E062A4497}" type="pres">
      <dgm:prSet presAssocID="{6B6CA26C-13F9-4622-999A-00FAC3992ED9}" presName="space" presStyleCnt="0"/>
      <dgm:spPr/>
    </dgm:pt>
    <dgm:pt modelId="{18E6922B-34C4-42D2-B490-6768FAD2B287}" type="pres">
      <dgm:prSet presAssocID="{B16AFFA6-E90B-4D05-9243-94501B7B377D}" presName="composite" presStyleCnt="0"/>
      <dgm:spPr/>
    </dgm:pt>
    <dgm:pt modelId="{704DA3EC-B688-4140-BB27-512E6F91565E}" type="pres">
      <dgm:prSet presAssocID="{B16AFFA6-E90B-4D05-9243-94501B7B37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025E8A-A32A-4D09-AA73-2396597B97BB}" type="pres">
      <dgm:prSet presAssocID="{B16AFFA6-E90B-4D05-9243-94501B7B37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F39FEA-C705-41C3-8759-27AC2F55ABAB}" type="pres">
      <dgm:prSet presAssocID="{BB859230-E5B6-419D-A1E4-4A61982E1E91}" presName="space" presStyleCnt="0"/>
      <dgm:spPr/>
    </dgm:pt>
    <dgm:pt modelId="{B07FC8B9-7960-4598-A474-4FAB44C0C1A2}" type="pres">
      <dgm:prSet presAssocID="{16813113-8CBD-48B4-9318-74BE409CF184}" presName="composite" presStyleCnt="0"/>
      <dgm:spPr/>
    </dgm:pt>
    <dgm:pt modelId="{6649EECF-CFE1-45FC-AD41-B78A9954E002}" type="pres">
      <dgm:prSet presAssocID="{16813113-8CBD-48B4-9318-74BE409CF1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C64E5D-B3C0-4522-8B75-93C9F96775D9}" type="pres">
      <dgm:prSet presAssocID="{16813113-8CBD-48B4-9318-74BE409CF184}" presName="desTx" presStyleLbl="alignAccFollowNode1" presStyleIdx="2" presStyleCnt="3" custLinFactNeighborX="1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B3B401A-B50E-4598-99C9-8E9E4F55523E}" type="presOf" srcId="{8999FA0D-2452-4A40-A754-013E05243C5A}" destId="{09025E8A-A32A-4D09-AA73-2396597B97BB}" srcOrd="0" destOrd="0" presId="urn:microsoft.com/office/officeart/2005/8/layout/hList1"/>
    <dgm:cxn modelId="{FFB62191-C677-4F23-A302-67D83F8217E8}" srcId="{A1EBAE45-3C1F-46E5-89F3-B157BD927309}" destId="{B16AFFA6-E90B-4D05-9243-94501B7B377D}" srcOrd="1" destOrd="0" parTransId="{32FD7BB2-912F-4AB2-BD83-C964B56956E6}" sibTransId="{BB859230-E5B6-419D-A1E4-4A61982E1E91}"/>
    <dgm:cxn modelId="{54B19225-A288-4A09-9855-ECC3CC4BADA9}" type="presOf" srcId="{4DC9E15B-B815-4861-AA0A-7B8BFEDAB3C9}" destId="{A3C64E5D-B3C0-4522-8B75-93C9F96775D9}" srcOrd="0" destOrd="0" presId="urn:microsoft.com/office/officeart/2005/8/layout/hList1"/>
    <dgm:cxn modelId="{6033F8A2-BD85-46EB-9FF0-ABB616933D51}" srcId="{9D75E3C6-46A9-4892-B560-2F0BD3A14313}" destId="{AE6052BE-3CB4-408B-96F1-17A051CABCC3}" srcOrd="9" destOrd="0" parTransId="{F592221E-38F3-4313-B040-EF4F14DFD1AA}" sibTransId="{08C83F34-5DD0-43C2-A807-E68DF207DA83}"/>
    <dgm:cxn modelId="{8A52EB27-5933-43A9-849C-F4615C012BC9}" srcId="{16813113-8CBD-48B4-9318-74BE409CF184}" destId="{822BC772-8E90-4CAC-B77E-F9B162E729D2}" srcOrd="4" destOrd="0" parTransId="{64350FA2-E8DA-4A37-B7ED-088DB13E4941}" sibTransId="{D656A4D4-4056-47ED-9FEE-1D538CBBED65}"/>
    <dgm:cxn modelId="{AD087837-1722-4FA7-B878-4DF13ED0A48A}" srcId="{9D75E3C6-46A9-4892-B560-2F0BD3A14313}" destId="{D908C8CF-F44C-46D3-95BA-B239278900C2}" srcOrd="7" destOrd="0" parTransId="{0B362A4C-1180-4399-B421-185B5AAC9102}" sibTransId="{7443FF77-B60A-495C-9D9F-5976FC4355D4}"/>
    <dgm:cxn modelId="{8FC984CC-1CFE-4332-A0B2-5BFD65E721AA}" type="presOf" srcId="{8948F412-8A22-40E2-8BA1-D48B5198D9EF}" destId="{09025E8A-A32A-4D09-AA73-2396597B97BB}" srcOrd="0" destOrd="3" presId="urn:microsoft.com/office/officeart/2005/8/layout/hList1"/>
    <dgm:cxn modelId="{EDCAAA04-28D8-4327-A0ED-E0F58EE0305F}" srcId="{16813113-8CBD-48B4-9318-74BE409CF184}" destId="{916CFB57-8E63-497D-A23E-B92516F26F53}" srcOrd="3" destOrd="0" parTransId="{E16D7B6F-6FE6-474F-BF46-B580794457E8}" sibTransId="{101B87C0-B442-4D45-BE6D-77BB49567571}"/>
    <dgm:cxn modelId="{74792EAE-57A7-43C0-9F0E-457A744CF2DD}" type="presOf" srcId="{03303273-00DC-416D-A6C9-6DA541C612D1}" destId="{54550ECB-39E6-42D7-8374-65639EEC3FA9}" srcOrd="0" destOrd="1" presId="urn:microsoft.com/office/officeart/2005/8/layout/hList1"/>
    <dgm:cxn modelId="{B0E341F9-FD87-4251-8373-EED753F3A3D5}" srcId="{16813113-8CBD-48B4-9318-74BE409CF184}" destId="{7433378D-042D-4386-9E62-DD212E1E2FCC}" srcOrd="2" destOrd="0" parTransId="{2D9626C7-BE7C-43A9-9BDD-DCEED32FFCB9}" sibTransId="{FB6BAED5-C283-4CC0-A243-FC818DBC50F6}"/>
    <dgm:cxn modelId="{2734E5F8-CB13-4FD3-BCAD-CC330BCD9C69}" type="presOf" srcId="{D908C8CF-F44C-46D3-95BA-B239278900C2}" destId="{54550ECB-39E6-42D7-8374-65639EEC3FA9}" srcOrd="0" destOrd="7" presId="urn:microsoft.com/office/officeart/2005/8/layout/hList1"/>
    <dgm:cxn modelId="{675A7C56-6CAC-4F7E-941A-E8D6A4492F65}" type="presOf" srcId="{F9BB5829-0857-447D-A0DE-472BDB1979D4}" destId="{A3C64E5D-B3C0-4522-8B75-93C9F96775D9}" srcOrd="0" destOrd="1" presId="urn:microsoft.com/office/officeart/2005/8/layout/hList1"/>
    <dgm:cxn modelId="{6B1641B6-4EFB-44A1-BAE3-460D13133987}" srcId="{9D75E3C6-46A9-4892-B560-2F0BD3A14313}" destId="{222AE1A6-95A0-418D-B31E-938EB2E71872}" srcOrd="6" destOrd="0" parTransId="{B291B839-3FEE-49DF-91DE-501261634A04}" sibTransId="{5022A240-9D0A-4371-BBA4-CE387BAA503F}"/>
    <dgm:cxn modelId="{42A1AA2A-2C4F-4867-9630-A89000764ED7}" type="presOf" srcId="{222AE1A6-95A0-418D-B31E-938EB2E71872}" destId="{54550ECB-39E6-42D7-8374-65639EEC3FA9}" srcOrd="0" destOrd="6" presId="urn:microsoft.com/office/officeart/2005/8/layout/hList1"/>
    <dgm:cxn modelId="{55D8CE44-7E9A-445F-8B89-ABB905CE4CB7}" srcId="{9D75E3C6-46A9-4892-B560-2F0BD3A14313}" destId="{6B2FCFF1-C520-4EC3-A06D-570D9AE8AD64}" srcOrd="0" destOrd="0" parTransId="{2F7FCDBB-2447-41B9-84B0-CB47F958C557}" sibTransId="{34740233-282F-49AD-A4D6-57BF9F8C0BA0}"/>
    <dgm:cxn modelId="{A4B27D4E-C123-48CC-A2B2-EA0E6A521482}" srcId="{9D75E3C6-46A9-4892-B560-2F0BD3A14313}" destId="{D9F3DADE-D96D-41B3-852C-A54D5B19D9A5}" srcOrd="2" destOrd="0" parTransId="{EF03A50C-5E65-4972-9DA3-71430DB3C07B}" sibTransId="{2D5E8B76-58D8-4E68-A9DA-9A0677A3DB46}"/>
    <dgm:cxn modelId="{45105A7D-140D-4C7A-A5DA-AA7A6AFD8B25}" srcId="{9D75E3C6-46A9-4892-B560-2F0BD3A14313}" destId="{9F5DAE9F-6559-49B7-958B-9ED3771784F3}" srcOrd="10" destOrd="0" parTransId="{4E9D59A4-5A20-4794-BE88-9609D0599215}" sibTransId="{7D1435CF-6A3D-4529-94FB-2AFC50E5D48A}"/>
    <dgm:cxn modelId="{E8CF797E-2BD6-41AF-9878-B61B05B71916}" type="presOf" srcId="{D9F3DADE-D96D-41B3-852C-A54D5B19D9A5}" destId="{54550ECB-39E6-42D7-8374-65639EEC3FA9}" srcOrd="0" destOrd="2" presId="urn:microsoft.com/office/officeart/2005/8/layout/hList1"/>
    <dgm:cxn modelId="{4CC9B244-A064-4F33-AB93-06C3285B8742}" type="presOf" srcId="{45DC838E-DD6E-49F0-AED2-7AAF4AD6D655}" destId="{54550ECB-39E6-42D7-8374-65639EEC3FA9}" srcOrd="0" destOrd="11" presId="urn:microsoft.com/office/officeart/2005/8/layout/hList1"/>
    <dgm:cxn modelId="{BEAC89CF-D197-4E2E-83F3-D60FF197E611}" type="presOf" srcId="{D62F1D37-4628-4EF5-8F08-360BBA2F2392}" destId="{09025E8A-A32A-4D09-AA73-2396597B97BB}" srcOrd="0" destOrd="4" presId="urn:microsoft.com/office/officeart/2005/8/layout/hList1"/>
    <dgm:cxn modelId="{B9036399-642B-416F-9928-825A0D9257B2}" type="presOf" srcId="{B7823F96-B1F1-4C2D-8048-54DBA2094C9E}" destId="{09025E8A-A32A-4D09-AA73-2396597B97BB}" srcOrd="0" destOrd="2" presId="urn:microsoft.com/office/officeart/2005/8/layout/hList1"/>
    <dgm:cxn modelId="{27285871-8101-457B-A257-44F99E8C42B3}" type="presOf" srcId="{A1EBAE45-3C1F-46E5-89F3-B157BD927309}" destId="{D619A07D-92FA-4D1B-A891-76EA33D0F98B}" srcOrd="0" destOrd="0" presId="urn:microsoft.com/office/officeart/2005/8/layout/hList1"/>
    <dgm:cxn modelId="{ABF6872C-285F-48AF-821D-DCE53BF6457A}" srcId="{9D75E3C6-46A9-4892-B560-2F0BD3A14313}" destId="{03303273-00DC-416D-A6C9-6DA541C612D1}" srcOrd="1" destOrd="0" parTransId="{F396837A-AF16-4E83-845C-006AAE41DF9E}" sibTransId="{9A05CA65-AC51-42FC-A5A3-AECAD0A60702}"/>
    <dgm:cxn modelId="{1569501E-267B-4576-A3D1-AC265CCA7816}" srcId="{B16AFFA6-E90B-4D05-9243-94501B7B377D}" destId="{CD6F8E8B-1618-457A-A050-39F843BA800C}" srcOrd="1" destOrd="0" parTransId="{43B916A4-DAD0-4E40-8152-80BB1B479204}" sibTransId="{1727BEA1-BA59-4EEB-9FB2-40DD0D6471D9}"/>
    <dgm:cxn modelId="{C52C963B-45BD-4D53-B7EB-18372DEF5552}" type="presOf" srcId="{9D75E3C6-46A9-4892-B560-2F0BD3A14313}" destId="{DE8C0B8C-B8DC-40F0-ACB7-FEFE37F59FA6}" srcOrd="0" destOrd="0" presId="urn:microsoft.com/office/officeart/2005/8/layout/hList1"/>
    <dgm:cxn modelId="{1ED8CD31-738E-4ACA-89CD-661C8FA8706C}" srcId="{A1EBAE45-3C1F-46E5-89F3-B157BD927309}" destId="{16813113-8CBD-48B4-9318-74BE409CF184}" srcOrd="2" destOrd="0" parTransId="{5E7BB738-1117-4E38-A626-7694CDB830AD}" sibTransId="{9A8CAE84-0560-4CDF-9BA9-5A5220325AFA}"/>
    <dgm:cxn modelId="{66D64A5C-FC13-4FBC-A8D6-E2ABC77C04E2}" type="presOf" srcId="{7433378D-042D-4386-9E62-DD212E1E2FCC}" destId="{A3C64E5D-B3C0-4522-8B75-93C9F96775D9}" srcOrd="0" destOrd="2" presId="urn:microsoft.com/office/officeart/2005/8/layout/hList1"/>
    <dgm:cxn modelId="{F5FA12CD-33A9-4A97-ABB3-E061006A5107}" type="presOf" srcId="{50D0B8F9-4858-4905-86E6-FCD8152AB7D6}" destId="{54550ECB-39E6-42D7-8374-65639EEC3FA9}" srcOrd="0" destOrd="4" presId="urn:microsoft.com/office/officeart/2005/8/layout/hList1"/>
    <dgm:cxn modelId="{06019B30-CEEC-4E9D-AD86-A812103676D9}" srcId="{9D75E3C6-46A9-4892-B560-2F0BD3A14313}" destId="{CB5003C7-ED9A-4AF3-A9EE-85D254BF3B56}" srcOrd="8" destOrd="0" parTransId="{40A8F5A6-7E53-480E-9ABF-F4CB2C2FB408}" sibTransId="{F88CCF5E-C25F-43E2-BFD1-D9F750877750}"/>
    <dgm:cxn modelId="{02B32309-3270-4F6E-BA1A-B1B86937D622}" type="presOf" srcId="{16813113-8CBD-48B4-9318-74BE409CF184}" destId="{6649EECF-CFE1-45FC-AD41-B78A9954E002}" srcOrd="0" destOrd="0" presId="urn:microsoft.com/office/officeart/2005/8/layout/hList1"/>
    <dgm:cxn modelId="{6AE1E4F0-4F76-4860-9D12-B395CC618352}" srcId="{16813113-8CBD-48B4-9318-74BE409CF184}" destId="{4DC9E15B-B815-4861-AA0A-7B8BFEDAB3C9}" srcOrd="0" destOrd="0" parTransId="{41E7F135-1DB9-4B5A-BFCD-33D969C276BE}" sibTransId="{DA7B13BB-17DA-4ABE-8846-9870BF1BEC35}"/>
    <dgm:cxn modelId="{71344F57-E893-4301-B394-5FA6E29A22B7}" type="presOf" srcId="{CD6F8E8B-1618-457A-A050-39F843BA800C}" destId="{09025E8A-A32A-4D09-AA73-2396597B97BB}" srcOrd="0" destOrd="1" presId="urn:microsoft.com/office/officeart/2005/8/layout/hList1"/>
    <dgm:cxn modelId="{8CA4AE41-2CEE-45CF-8A44-F28E94A5926D}" type="presOf" srcId="{7FCE7801-71C7-43B0-9939-05C9AAA586BB}" destId="{54550ECB-39E6-42D7-8374-65639EEC3FA9}" srcOrd="0" destOrd="5" presId="urn:microsoft.com/office/officeart/2005/8/layout/hList1"/>
    <dgm:cxn modelId="{D1F6A3C3-498B-4744-B3D0-2AA2B60543B4}" srcId="{B16AFFA6-E90B-4D05-9243-94501B7B377D}" destId="{B7823F96-B1F1-4C2D-8048-54DBA2094C9E}" srcOrd="2" destOrd="0" parTransId="{75F5329E-26D0-463D-891A-E542C455AF9E}" sibTransId="{2BB9FF92-D02F-405C-81F8-5E4CF3BFA3B0}"/>
    <dgm:cxn modelId="{3A94E0A4-8139-470D-80AA-27EBC88888B5}" srcId="{A1EBAE45-3C1F-46E5-89F3-B157BD927309}" destId="{9D75E3C6-46A9-4892-B560-2F0BD3A14313}" srcOrd="0" destOrd="0" parTransId="{6688F80A-22F6-492C-922C-FB5F397819EA}" sibTransId="{6B6CA26C-13F9-4622-999A-00FAC3992ED9}"/>
    <dgm:cxn modelId="{D14DA45F-A93A-4A7A-9A21-C5887A6C4011}" type="presOf" srcId="{916CFB57-8E63-497D-A23E-B92516F26F53}" destId="{A3C64E5D-B3C0-4522-8B75-93C9F96775D9}" srcOrd="0" destOrd="3" presId="urn:microsoft.com/office/officeart/2005/8/layout/hList1"/>
    <dgm:cxn modelId="{0FFCC6CB-63FF-4861-AC8F-5C43E3D9181D}" srcId="{B16AFFA6-E90B-4D05-9243-94501B7B377D}" destId="{8948F412-8A22-40E2-8BA1-D48B5198D9EF}" srcOrd="3" destOrd="0" parTransId="{46AFBCE8-8BC3-40DB-92D5-9DE08B4FAE6D}" sibTransId="{489683C4-74C1-449A-BE7A-D8E56EA0396E}"/>
    <dgm:cxn modelId="{F3BB666A-68B3-48E1-BFD5-39DE4BDB3B8D}" type="presOf" srcId="{AE6052BE-3CB4-408B-96F1-17A051CABCC3}" destId="{54550ECB-39E6-42D7-8374-65639EEC3FA9}" srcOrd="0" destOrd="9" presId="urn:microsoft.com/office/officeart/2005/8/layout/hList1"/>
    <dgm:cxn modelId="{14277BE9-F323-4305-B15F-59B078312744}" srcId="{B16AFFA6-E90B-4D05-9243-94501B7B377D}" destId="{8999FA0D-2452-4A40-A754-013E05243C5A}" srcOrd="0" destOrd="0" parTransId="{FF1EDC43-336D-4DE0-B7C0-0A053152AB0C}" sibTransId="{102737F7-91C5-409D-BCA4-88601AFCF0DA}"/>
    <dgm:cxn modelId="{4FA38464-60A8-4466-833A-5F1B5737B016}" type="presOf" srcId="{9F5DAE9F-6559-49B7-958B-9ED3771784F3}" destId="{54550ECB-39E6-42D7-8374-65639EEC3FA9}" srcOrd="0" destOrd="10" presId="urn:microsoft.com/office/officeart/2005/8/layout/hList1"/>
    <dgm:cxn modelId="{A478248B-C4EA-493B-A67C-CCAAED177C73}" srcId="{9D75E3C6-46A9-4892-B560-2F0BD3A14313}" destId="{660220EC-2911-423A-9865-2F622FE18184}" srcOrd="3" destOrd="0" parTransId="{B9D7A468-1FC1-4D3D-A805-6908FA2D6547}" sibTransId="{0FC64120-852D-475F-B147-CAAC4FA8E3D1}"/>
    <dgm:cxn modelId="{5EE37761-ACD4-43E9-88B6-9F92C8E68D03}" type="presOf" srcId="{CB5003C7-ED9A-4AF3-A9EE-85D254BF3B56}" destId="{54550ECB-39E6-42D7-8374-65639EEC3FA9}" srcOrd="0" destOrd="8" presId="urn:microsoft.com/office/officeart/2005/8/layout/hList1"/>
    <dgm:cxn modelId="{98143B0A-2CEA-44EF-B849-E915E9FC97D3}" type="presOf" srcId="{6B2FCFF1-C520-4EC3-A06D-570D9AE8AD64}" destId="{54550ECB-39E6-42D7-8374-65639EEC3FA9}" srcOrd="0" destOrd="0" presId="urn:microsoft.com/office/officeart/2005/8/layout/hList1"/>
    <dgm:cxn modelId="{7C4F9856-F902-46E7-B965-CC754776F578}" srcId="{9D75E3C6-46A9-4892-B560-2F0BD3A14313}" destId="{45DC838E-DD6E-49F0-AED2-7AAF4AD6D655}" srcOrd="11" destOrd="0" parTransId="{EE8895DA-2440-4C23-BAC7-6D262B5539C8}" sibTransId="{3A931244-D227-43E9-898C-4DCEF2A8CF32}"/>
    <dgm:cxn modelId="{BE65B03B-0552-4586-AEE6-7CCB6D021116}" srcId="{B16AFFA6-E90B-4D05-9243-94501B7B377D}" destId="{D62F1D37-4628-4EF5-8F08-360BBA2F2392}" srcOrd="4" destOrd="0" parTransId="{9CB98D2A-7F37-46D5-8CCF-D9CF3221889A}" sibTransId="{89739C5B-673E-4C57-B37F-048371A70F67}"/>
    <dgm:cxn modelId="{19651408-0C50-4AD4-AD5C-70C24E1B927F}" srcId="{9D75E3C6-46A9-4892-B560-2F0BD3A14313}" destId="{7FCE7801-71C7-43B0-9939-05C9AAA586BB}" srcOrd="5" destOrd="0" parTransId="{835AAB76-1242-4349-AB60-28C1EAE30EBD}" sibTransId="{49B2E496-067A-4409-8C55-140219A8CAD4}"/>
    <dgm:cxn modelId="{3B3F023D-8E31-4F58-9E68-57C8C95AA030}" type="presOf" srcId="{660220EC-2911-423A-9865-2F622FE18184}" destId="{54550ECB-39E6-42D7-8374-65639EEC3FA9}" srcOrd="0" destOrd="3" presId="urn:microsoft.com/office/officeart/2005/8/layout/hList1"/>
    <dgm:cxn modelId="{A8F7FA84-4E07-405F-B9CE-BD9D1BD7E4DB}" srcId="{16813113-8CBD-48B4-9318-74BE409CF184}" destId="{F9BB5829-0857-447D-A0DE-472BDB1979D4}" srcOrd="1" destOrd="0" parTransId="{57153202-4C7F-4A96-9285-9D0E723F84F3}" sibTransId="{75D9C92D-480D-4357-849F-92C1F02F5BB3}"/>
    <dgm:cxn modelId="{187629FA-5EFA-4E42-8076-F16A64C7B47E}" type="presOf" srcId="{822BC772-8E90-4CAC-B77E-F9B162E729D2}" destId="{A3C64E5D-B3C0-4522-8B75-93C9F96775D9}" srcOrd="0" destOrd="4" presId="urn:microsoft.com/office/officeart/2005/8/layout/hList1"/>
    <dgm:cxn modelId="{E848681C-85F7-418B-89CE-00B713898DD6}" type="presOf" srcId="{B16AFFA6-E90B-4D05-9243-94501B7B377D}" destId="{704DA3EC-B688-4140-BB27-512E6F91565E}" srcOrd="0" destOrd="0" presId="urn:microsoft.com/office/officeart/2005/8/layout/hList1"/>
    <dgm:cxn modelId="{E5460C76-BB9A-4599-967A-B3364CBC0507}" srcId="{9D75E3C6-46A9-4892-B560-2F0BD3A14313}" destId="{50D0B8F9-4858-4905-86E6-FCD8152AB7D6}" srcOrd="4" destOrd="0" parTransId="{9132FAC7-9C60-4D74-A0DF-37C81A275132}" sibTransId="{75108FE8-6F47-4D4E-9F09-1CC79A0734D5}"/>
    <dgm:cxn modelId="{E7730AA3-7485-4439-89F1-9460CD3F9FBD}" type="presParOf" srcId="{D619A07D-92FA-4D1B-A891-76EA33D0F98B}" destId="{2C2C81F7-E2FC-4893-8125-70A77240DC33}" srcOrd="0" destOrd="0" presId="urn:microsoft.com/office/officeart/2005/8/layout/hList1"/>
    <dgm:cxn modelId="{F8929838-E561-46E9-B766-42A909710F9F}" type="presParOf" srcId="{2C2C81F7-E2FC-4893-8125-70A77240DC33}" destId="{DE8C0B8C-B8DC-40F0-ACB7-FEFE37F59FA6}" srcOrd="0" destOrd="0" presId="urn:microsoft.com/office/officeart/2005/8/layout/hList1"/>
    <dgm:cxn modelId="{FC63A287-0201-4834-80DC-DF7D99D08608}" type="presParOf" srcId="{2C2C81F7-E2FC-4893-8125-70A77240DC33}" destId="{54550ECB-39E6-42D7-8374-65639EEC3FA9}" srcOrd="1" destOrd="0" presId="urn:microsoft.com/office/officeart/2005/8/layout/hList1"/>
    <dgm:cxn modelId="{4C53400E-4E13-4215-97E9-8A377F8F4D3F}" type="presParOf" srcId="{D619A07D-92FA-4D1B-A891-76EA33D0F98B}" destId="{28528210-5089-4537-8DDF-CF3E062A4497}" srcOrd="1" destOrd="0" presId="urn:microsoft.com/office/officeart/2005/8/layout/hList1"/>
    <dgm:cxn modelId="{548B4407-B125-4D16-836E-7E2524AF5146}" type="presParOf" srcId="{D619A07D-92FA-4D1B-A891-76EA33D0F98B}" destId="{18E6922B-34C4-42D2-B490-6768FAD2B287}" srcOrd="2" destOrd="0" presId="urn:microsoft.com/office/officeart/2005/8/layout/hList1"/>
    <dgm:cxn modelId="{723C0B9F-2D04-4621-BC24-5125B2346852}" type="presParOf" srcId="{18E6922B-34C4-42D2-B490-6768FAD2B287}" destId="{704DA3EC-B688-4140-BB27-512E6F91565E}" srcOrd="0" destOrd="0" presId="urn:microsoft.com/office/officeart/2005/8/layout/hList1"/>
    <dgm:cxn modelId="{7C396DFF-24DE-4CDD-9991-24418F36BF74}" type="presParOf" srcId="{18E6922B-34C4-42D2-B490-6768FAD2B287}" destId="{09025E8A-A32A-4D09-AA73-2396597B97BB}" srcOrd="1" destOrd="0" presId="urn:microsoft.com/office/officeart/2005/8/layout/hList1"/>
    <dgm:cxn modelId="{B8E99E97-EC84-4BA3-B554-65A5B765077B}" type="presParOf" srcId="{D619A07D-92FA-4D1B-A891-76EA33D0F98B}" destId="{D0F39FEA-C705-41C3-8759-27AC2F55ABAB}" srcOrd="3" destOrd="0" presId="urn:microsoft.com/office/officeart/2005/8/layout/hList1"/>
    <dgm:cxn modelId="{56887444-F724-41A9-9A28-53FCDEF5BF94}" type="presParOf" srcId="{D619A07D-92FA-4D1B-A891-76EA33D0F98B}" destId="{B07FC8B9-7960-4598-A474-4FAB44C0C1A2}" srcOrd="4" destOrd="0" presId="urn:microsoft.com/office/officeart/2005/8/layout/hList1"/>
    <dgm:cxn modelId="{1D95DC9D-1065-4A08-A759-DCD1804F57BA}" type="presParOf" srcId="{B07FC8B9-7960-4598-A474-4FAB44C0C1A2}" destId="{6649EECF-CFE1-45FC-AD41-B78A9954E002}" srcOrd="0" destOrd="0" presId="urn:microsoft.com/office/officeart/2005/8/layout/hList1"/>
    <dgm:cxn modelId="{DCC6247B-4DA7-4F68-AB80-61D1DDFB37DC}" type="presParOf" srcId="{B07FC8B9-7960-4598-A474-4FAB44C0C1A2}" destId="{A3C64E5D-B3C0-4522-8B75-93C9F96775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0C410-4B4A-428F-B40D-9550502B2C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EB66FD-BE02-4173-A080-DFC53AB161A1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400" dirty="0" smtClean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Se recibieron </a:t>
          </a:r>
          <a:r>
            <a:rPr lang="es-MX" sz="1400" b="1" dirty="0" smtClean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241 solicitudes </a:t>
          </a:r>
          <a:r>
            <a:rPr lang="es-MX" sz="1400" dirty="0" smtClean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de organizaciones de la sociedad civil, colectivos y colectivas de las 32 entidades federativas. </a:t>
          </a:r>
          <a:endParaRPr lang="es-MX" sz="140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3E733E10-DF64-44BC-A76C-221B18A91266}" type="parTrans" cxnId="{4A638AB1-D8CD-497D-B753-270BD53752D9}">
      <dgm:prSet/>
      <dgm:spPr/>
      <dgm:t>
        <a:bodyPr/>
        <a:lstStyle/>
        <a:p>
          <a:endParaRPr lang="es-MX"/>
        </a:p>
      </dgm:t>
    </dgm:pt>
    <dgm:pt modelId="{671090C9-D8C8-4BE9-9852-7941029E5F38}" type="sibTrans" cxnId="{4A638AB1-D8CD-497D-B753-270BD53752D9}">
      <dgm:prSet/>
      <dgm:spPr/>
      <dgm:t>
        <a:bodyPr/>
        <a:lstStyle/>
        <a:p>
          <a:endParaRPr lang="es-MX"/>
        </a:p>
      </dgm:t>
    </dgm:pt>
    <dgm:pt modelId="{527A3D86-1C1F-4E76-9786-CD0039AF39A5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400" dirty="0" smtClean="0">
              <a:solidFill>
                <a:schemeClr val="bg1"/>
              </a:solidFill>
              <a:latin typeface="Montserrat" pitchFamily="2" charset="0"/>
            </a:rPr>
            <a:t>Los municipios con mayor presencia entre los participantes, son: </a:t>
          </a:r>
          <a:r>
            <a:rPr lang="es-MX" sz="1400" b="1" dirty="0" smtClean="0">
              <a:solidFill>
                <a:schemeClr val="bg1"/>
              </a:solidFill>
              <a:latin typeface="Montserrat" pitchFamily="2" charset="0"/>
            </a:rPr>
            <a:t>La Paz, Mérida, Acapulco, Durango, Querétaro, San Luis Potosí y Tacotalpa.</a:t>
          </a:r>
          <a:endParaRPr lang="es-MX" sz="140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B783CCF6-FB94-4BE2-A38D-4D5FC2C4E895}" type="parTrans" cxnId="{ADCC60BC-A58E-4FE7-B590-420E769F5D24}">
      <dgm:prSet/>
      <dgm:spPr/>
      <dgm:t>
        <a:bodyPr/>
        <a:lstStyle/>
        <a:p>
          <a:endParaRPr lang="es-MX"/>
        </a:p>
      </dgm:t>
    </dgm:pt>
    <dgm:pt modelId="{0B06B41A-42B1-4824-8495-E1EFE6D314D9}" type="sibTrans" cxnId="{ADCC60BC-A58E-4FE7-B590-420E769F5D24}">
      <dgm:prSet/>
      <dgm:spPr/>
      <dgm:t>
        <a:bodyPr/>
        <a:lstStyle/>
        <a:p>
          <a:endParaRPr lang="es-MX"/>
        </a:p>
      </dgm:t>
    </dgm:pt>
    <dgm:pt modelId="{79537D6C-1BEF-4B22-BC3D-E8679686269B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400" b="0" dirty="0" smtClean="0">
              <a:solidFill>
                <a:schemeClr val="bg1"/>
              </a:solidFill>
              <a:latin typeface="Montserrat" panose="00000500000000000000" pitchFamily="2" charset="0"/>
            </a:rPr>
            <a:t>Las principales actividades que se realizan: </a:t>
          </a:r>
          <a:r>
            <a:rPr lang="es-MX" sz="1400" b="1" dirty="0" smtClean="0">
              <a:solidFill>
                <a:schemeClr val="bg1"/>
              </a:solidFill>
              <a:latin typeface="Montserrat" panose="00000500000000000000" pitchFamily="2" charset="0"/>
            </a:rPr>
            <a:t>reconstrucción del tejido social, prevención de las violencias y rescate de espacios públicos. </a:t>
          </a:r>
          <a:endParaRPr lang="es-MX" sz="1400" b="1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280EDEB4-A710-4031-AECC-BB147598B035}" type="parTrans" cxnId="{4B54771D-1416-4C8B-897C-CB1CFC245C07}">
      <dgm:prSet/>
      <dgm:spPr/>
      <dgm:t>
        <a:bodyPr/>
        <a:lstStyle/>
        <a:p>
          <a:endParaRPr lang="es-MX"/>
        </a:p>
      </dgm:t>
    </dgm:pt>
    <dgm:pt modelId="{A7C701F9-2686-4E14-B61D-2A6F2BF6247D}" type="sibTrans" cxnId="{4B54771D-1416-4C8B-897C-CB1CFC245C07}">
      <dgm:prSet/>
      <dgm:spPr/>
      <dgm:t>
        <a:bodyPr/>
        <a:lstStyle/>
        <a:p>
          <a:endParaRPr lang="es-MX"/>
        </a:p>
      </dgm:t>
    </dgm:pt>
    <dgm:pt modelId="{F5816A02-4F13-4911-A3BC-3F4FBF356167}" type="pres">
      <dgm:prSet presAssocID="{2900C410-4B4A-428F-B40D-9550502B2C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C83A94-E9E0-4CD4-8811-7156217381F1}" type="pres">
      <dgm:prSet presAssocID="{58EB66FD-BE02-4173-A080-DFC53AB161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8A2827-F7C9-4F99-BF8A-D5B659CE6E3D}" type="pres">
      <dgm:prSet presAssocID="{671090C9-D8C8-4BE9-9852-7941029E5F38}" presName="sibTrans" presStyleCnt="0"/>
      <dgm:spPr/>
    </dgm:pt>
    <dgm:pt modelId="{E017AD35-CE86-4135-BCEE-F58ED13E544F}" type="pres">
      <dgm:prSet presAssocID="{527A3D86-1C1F-4E76-9786-CD0039AF39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04C08C-B430-45B3-B0E6-098B622F60DC}" type="pres">
      <dgm:prSet presAssocID="{0B06B41A-42B1-4824-8495-E1EFE6D314D9}" presName="sibTrans" presStyleCnt="0"/>
      <dgm:spPr/>
    </dgm:pt>
    <dgm:pt modelId="{6D72F8ED-8C55-498F-AC50-5904BCD7246A}" type="pres">
      <dgm:prSet presAssocID="{79537D6C-1BEF-4B22-BC3D-E867968626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B13334E-83BF-4AD2-BB53-9852A62AA408}" type="presOf" srcId="{527A3D86-1C1F-4E76-9786-CD0039AF39A5}" destId="{E017AD35-CE86-4135-BCEE-F58ED13E544F}" srcOrd="0" destOrd="0" presId="urn:microsoft.com/office/officeart/2005/8/layout/default"/>
    <dgm:cxn modelId="{ADCC60BC-A58E-4FE7-B590-420E769F5D24}" srcId="{2900C410-4B4A-428F-B40D-9550502B2CC8}" destId="{527A3D86-1C1F-4E76-9786-CD0039AF39A5}" srcOrd="1" destOrd="0" parTransId="{B783CCF6-FB94-4BE2-A38D-4D5FC2C4E895}" sibTransId="{0B06B41A-42B1-4824-8495-E1EFE6D314D9}"/>
    <dgm:cxn modelId="{17B3D705-FD67-40E6-8EED-9A23842FC1BB}" type="presOf" srcId="{2900C410-4B4A-428F-B40D-9550502B2CC8}" destId="{F5816A02-4F13-4911-A3BC-3F4FBF356167}" srcOrd="0" destOrd="0" presId="urn:microsoft.com/office/officeart/2005/8/layout/default"/>
    <dgm:cxn modelId="{28FF98CF-CB4A-4140-8ADF-621B3B04B6F4}" type="presOf" srcId="{79537D6C-1BEF-4B22-BC3D-E8679686269B}" destId="{6D72F8ED-8C55-498F-AC50-5904BCD7246A}" srcOrd="0" destOrd="0" presId="urn:microsoft.com/office/officeart/2005/8/layout/default"/>
    <dgm:cxn modelId="{4B54771D-1416-4C8B-897C-CB1CFC245C07}" srcId="{2900C410-4B4A-428F-B40D-9550502B2CC8}" destId="{79537D6C-1BEF-4B22-BC3D-E8679686269B}" srcOrd="2" destOrd="0" parTransId="{280EDEB4-A710-4031-AECC-BB147598B035}" sibTransId="{A7C701F9-2686-4E14-B61D-2A6F2BF6247D}"/>
    <dgm:cxn modelId="{4A638AB1-D8CD-497D-B753-270BD53752D9}" srcId="{2900C410-4B4A-428F-B40D-9550502B2CC8}" destId="{58EB66FD-BE02-4173-A080-DFC53AB161A1}" srcOrd="0" destOrd="0" parTransId="{3E733E10-DF64-44BC-A76C-221B18A91266}" sibTransId="{671090C9-D8C8-4BE9-9852-7941029E5F38}"/>
    <dgm:cxn modelId="{56335D82-E501-4D8F-AABE-33332DF7F2BF}" type="presOf" srcId="{58EB66FD-BE02-4173-A080-DFC53AB161A1}" destId="{80C83A94-E9E0-4CD4-8811-7156217381F1}" srcOrd="0" destOrd="0" presId="urn:microsoft.com/office/officeart/2005/8/layout/default"/>
    <dgm:cxn modelId="{9D855E89-2D04-429F-83D9-7757394CAB84}" type="presParOf" srcId="{F5816A02-4F13-4911-A3BC-3F4FBF356167}" destId="{80C83A94-E9E0-4CD4-8811-7156217381F1}" srcOrd="0" destOrd="0" presId="urn:microsoft.com/office/officeart/2005/8/layout/default"/>
    <dgm:cxn modelId="{B18A8C90-39BB-489C-8B8C-68EEC31DF1A1}" type="presParOf" srcId="{F5816A02-4F13-4911-A3BC-3F4FBF356167}" destId="{658A2827-F7C9-4F99-BF8A-D5B659CE6E3D}" srcOrd="1" destOrd="0" presId="urn:microsoft.com/office/officeart/2005/8/layout/default"/>
    <dgm:cxn modelId="{543D7842-1D3A-4235-832C-1257841E9CD4}" type="presParOf" srcId="{F5816A02-4F13-4911-A3BC-3F4FBF356167}" destId="{E017AD35-CE86-4135-BCEE-F58ED13E544F}" srcOrd="2" destOrd="0" presId="urn:microsoft.com/office/officeart/2005/8/layout/default"/>
    <dgm:cxn modelId="{2A24A94A-AF24-4BA1-8DE1-FB4D2405B866}" type="presParOf" srcId="{F5816A02-4F13-4911-A3BC-3F4FBF356167}" destId="{2204C08C-B430-45B3-B0E6-098B622F60DC}" srcOrd="3" destOrd="0" presId="urn:microsoft.com/office/officeart/2005/8/layout/default"/>
    <dgm:cxn modelId="{CCFF50CF-9D0B-441D-B3FD-322EDFA8AA1A}" type="presParOf" srcId="{F5816A02-4F13-4911-A3BC-3F4FBF356167}" destId="{6D72F8ED-8C55-498F-AC50-5904BCD724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AC1A7F-25F4-4E65-BBAE-EBA0CF4BF8B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A4840D-E88E-42BF-8B79-455EB0F2B61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latin typeface="Montserrat" panose="00000500000000000000" pitchFamily="2" charset="0"/>
            </a:rPr>
            <a:t>El Manifiesto de Sevilla </a:t>
          </a:r>
        </a:p>
        <a:p>
          <a:r>
            <a:rPr lang="es-MX" sz="1400" b="0" dirty="0" smtClean="0">
              <a:latin typeface="Montserrat" panose="00000500000000000000" pitchFamily="2" charset="0"/>
            </a:rPr>
            <a:t>Dr.  Roberto Mercadillo, Investigador del Consejo Nacional de Ciencia y Tecnología (CONACYT) Justicia Transicional y Paz A.C.</a:t>
          </a:r>
        </a:p>
        <a:p>
          <a:r>
            <a:rPr lang="es-MX" sz="1400" b="0" dirty="0" smtClean="0">
              <a:latin typeface="Montserrat" panose="00000500000000000000" pitchFamily="2" charset="0"/>
            </a:rPr>
            <a:t> </a:t>
          </a:r>
        </a:p>
        <a:p>
          <a:r>
            <a:rPr lang="es-MX" sz="1400" b="0" dirty="0" smtClean="0">
              <a:latin typeface="Montserrat" panose="00000500000000000000" pitchFamily="2" charset="0"/>
            </a:rPr>
            <a:t> 05 de Agosto</a:t>
          </a:r>
          <a:endParaRPr lang="es-MX" sz="1400" b="0" dirty="0">
            <a:latin typeface="Montserrat" panose="00000500000000000000" pitchFamily="2" charset="0"/>
          </a:endParaRPr>
        </a:p>
      </dgm:t>
    </dgm:pt>
    <dgm:pt modelId="{E978B7EF-8B85-4456-B7F9-B3A003537C28}" type="parTrans" cxnId="{FF0D59C1-B2EF-4D12-BD52-3361824DC928}">
      <dgm:prSet/>
      <dgm:spPr/>
      <dgm:t>
        <a:bodyPr/>
        <a:lstStyle/>
        <a:p>
          <a:endParaRPr lang="es-MX" sz="1600"/>
        </a:p>
      </dgm:t>
    </dgm:pt>
    <dgm:pt modelId="{F97F6554-BE92-4F3D-9720-27DFC2E7A089}" type="sibTrans" cxnId="{FF0D59C1-B2EF-4D12-BD52-3361824DC928}">
      <dgm:prSet/>
      <dgm:spPr/>
      <dgm:t>
        <a:bodyPr/>
        <a:lstStyle/>
        <a:p>
          <a:endParaRPr lang="es-MX" sz="1600"/>
        </a:p>
      </dgm:t>
    </dgm:pt>
    <dgm:pt modelId="{F18358D7-CF87-4273-9CC8-CF3A9CA80321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latin typeface="Montserrat" panose="00000500000000000000" pitchFamily="2" charset="0"/>
            </a:rPr>
            <a:t>Los derechos humanos como ejes fundamentales para la Construcción de Paz en México </a:t>
          </a:r>
        </a:p>
        <a:p>
          <a:r>
            <a:rPr lang="es-MX" sz="1400" b="0" dirty="0" smtClean="0">
              <a:latin typeface="Montserrat" panose="00000500000000000000" pitchFamily="2" charset="0"/>
            </a:rPr>
            <a:t>Mtro. Enrique </a:t>
          </a:r>
          <a:r>
            <a:rPr lang="es-MX" sz="1400" b="0" dirty="0" err="1" smtClean="0">
              <a:latin typeface="Montserrat" panose="00000500000000000000" pitchFamily="2" charset="0"/>
            </a:rPr>
            <a:t>Irazoque</a:t>
          </a:r>
          <a:r>
            <a:rPr lang="es-MX" sz="1400" b="0" dirty="0" smtClean="0">
              <a:latin typeface="Montserrat" panose="00000500000000000000" pitchFamily="2" charset="0"/>
            </a:rPr>
            <a:t> </a:t>
          </a:r>
          <a:r>
            <a:rPr lang="es-MX" sz="1400" b="0" dirty="0" err="1" smtClean="0">
              <a:latin typeface="Montserrat" panose="00000500000000000000" pitchFamily="2" charset="0"/>
            </a:rPr>
            <a:t>Palazuelos</a:t>
          </a:r>
          <a:r>
            <a:rPr lang="es-MX" sz="1400" b="0" dirty="0" smtClean="0">
              <a:latin typeface="Montserrat" panose="00000500000000000000" pitchFamily="2" charset="0"/>
            </a:rPr>
            <a:t>, Titular de la Unidad para la Defensa de los Derechos Humanos  de la Secretaría de Gobernación</a:t>
          </a:r>
        </a:p>
        <a:p>
          <a:r>
            <a:rPr lang="es-MX" sz="1400" b="0" dirty="0" smtClean="0">
              <a:latin typeface="Montserrat" panose="00000500000000000000" pitchFamily="2" charset="0"/>
            </a:rPr>
            <a:t> 18 de Agosto.</a:t>
          </a:r>
          <a:endParaRPr lang="es-MX" sz="1400" b="0" dirty="0">
            <a:latin typeface="Montserrat" panose="00000500000000000000" pitchFamily="2" charset="0"/>
          </a:endParaRPr>
        </a:p>
      </dgm:t>
    </dgm:pt>
    <dgm:pt modelId="{EC3AFCBE-CCD5-45C5-AA6C-120B36B57D64}" type="parTrans" cxnId="{C2CE52FA-DE92-4250-BD49-10BCA488DC17}">
      <dgm:prSet/>
      <dgm:spPr/>
      <dgm:t>
        <a:bodyPr/>
        <a:lstStyle/>
        <a:p>
          <a:endParaRPr lang="es-MX" sz="1600"/>
        </a:p>
      </dgm:t>
    </dgm:pt>
    <dgm:pt modelId="{6BA18B4B-C686-4436-BE99-52CAFD40A89B}" type="sibTrans" cxnId="{C2CE52FA-DE92-4250-BD49-10BCA488DC17}">
      <dgm:prSet/>
      <dgm:spPr/>
      <dgm:t>
        <a:bodyPr/>
        <a:lstStyle/>
        <a:p>
          <a:endParaRPr lang="es-MX" sz="1600"/>
        </a:p>
      </dgm:t>
    </dgm:pt>
    <dgm:pt modelId="{402D657D-9A66-498C-A5CB-D75C2BF065EB}" type="pres">
      <dgm:prSet presAssocID="{4DAC1A7F-25F4-4E65-BBAE-EBA0CF4BF8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267D5E8-AE50-43F5-9093-B3114C79F39F}" type="pres">
      <dgm:prSet presAssocID="{B8A4840D-E88E-42BF-8B79-455EB0F2B61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8F7824-10F0-476B-9C73-33C1079ADBAA}" type="pres">
      <dgm:prSet presAssocID="{F97F6554-BE92-4F3D-9720-27DFC2E7A089}" presName="sibTrans" presStyleCnt="0"/>
      <dgm:spPr/>
    </dgm:pt>
    <dgm:pt modelId="{CEA3494F-8C0B-402B-B000-D15BDE953474}" type="pres">
      <dgm:prSet presAssocID="{F18358D7-CF87-4273-9CC8-CF3A9CA80321}" presName="node" presStyleLbl="node1" presStyleIdx="1" presStyleCnt="2" custLinFactNeighborX="-35" custLinFactNeighborY="18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2CE52FA-DE92-4250-BD49-10BCA488DC17}" srcId="{4DAC1A7F-25F4-4E65-BBAE-EBA0CF4BF8BB}" destId="{F18358D7-CF87-4273-9CC8-CF3A9CA80321}" srcOrd="1" destOrd="0" parTransId="{EC3AFCBE-CCD5-45C5-AA6C-120B36B57D64}" sibTransId="{6BA18B4B-C686-4436-BE99-52CAFD40A89B}"/>
    <dgm:cxn modelId="{FF0D59C1-B2EF-4D12-BD52-3361824DC928}" srcId="{4DAC1A7F-25F4-4E65-BBAE-EBA0CF4BF8BB}" destId="{B8A4840D-E88E-42BF-8B79-455EB0F2B612}" srcOrd="0" destOrd="0" parTransId="{E978B7EF-8B85-4456-B7F9-B3A003537C28}" sibTransId="{F97F6554-BE92-4F3D-9720-27DFC2E7A089}"/>
    <dgm:cxn modelId="{6409EAD9-887C-4025-A97A-A9A7773EE7CC}" type="presOf" srcId="{F18358D7-CF87-4273-9CC8-CF3A9CA80321}" destId="{CEA3494F-8C0B-402B-B000-D15BDE953474}" srcOrd="0" destOrd="0" presId="urn:microsoft.com/office/officeart/2005/8/layout/default"/>
    <dgm:cxn modelId="{4247DB0D-3616-4A08-987C-5E43D435B23A}" type="presOf" srcId="{4DAC1A7F-25F4-4E65-BBAE-EBA0CF4BF8BB}" destId="{402D657D-9A66-498C-A5CB-D75C2BF065EB}" srcOrd="0" destOrd="0" presId="urn:microsoft.com/office/officeart/2005/8/layout/default"/>
    <dgm:cxn modelId="{30090F76-1561-4244-8818-7D21C61A0B3B}" type="presOf" srcId="{B8A4840D-E88E-42BF-8B79-455EB0F2B612}" destId="{0267D5E8-AE50-43F5-9093-B3114C79F39F}" srcOrd="0" destOrd="0" presId="urn:microsoft.com/office/officeart/2005/8/layout/default"/>
    <dgm:cxn modelId="{39324716-5946-43DF-A817-32002C1F93E0}" type="presParOf" srcId="{402D657D-9A66-498C-A5CB-D75C2BF065EB}" destId="{0267D5E8-AE50-43F5-9093-B3114C79F39F}" srcOrd="0" destOrd="0" presId="urn:microsoft.com/office/officeart/2005/8/layout/default"/>
    <dgm:cxn modelId="{62B60D80-179B-4006-9810-533AEC716575}" type="presParOf" srcId="{402D657D-9A66-498C-A5CB-D75C2BF065EB}" destId="{728F7824-10F0-476B-9C73-33C1079ADBAA}" srcOrd="1" destOrd="0" presId="urn:microsoft.com/office/officeart/2005/8/layout/default"/>
    <dgm:cxn modelId="{E21D97EA-2860-4416-B16D-A9F913554100}" type="presParOf" srcId="{402D657D-9A66-498C-A5CB-D75C2BF065EB}" destId="{CEA3494F-8C0B-402B-B000-D15BDE95347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72F75D-372C-4AC2-8F00-30FE46083C4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BE71F76-526B-4F9B-945F-55F51BAA05D8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just"/>
          <a:r>
            <a:rPr lang="es-MX" sz="1200" b="1" dirty="0" smtClean="0">
              <a:latin typeface="Montserrat" panose="00000500000000000000" pitchFamily="2" charset="0"/>
            </a:rPr>
            <a:t>Vivir violencia estructural, lo cual provoca precarización laboral, discriminación y exclusión.  </a:t>
          </a:r>
        </a:p>
      </dgm:t>
    </dgm:pt>
    <dgm:pt modelId="{D6C6901F-559D-4E6F-8A0B-E0B364B44979}" type="parTrans" cxnId="{128ECD1F-E93E-48D8-B50E-555799071531}">
      <dgm:prSet/>
      <dgm:spPr/>
      <dgm:t>
        <a:bodyPr/>
        <a:lstStyle/>
        <a:p>
          <a:endParaRPr lang="es-MX"/>
        </a:p>
      </dgm:t>
    </dgm:pt>
    <dgm:pt modelId="{5A5CAD8D-4D4B-4930-9E42-24F4BCD65511}" type="sibTrans" cxnId="{128ECD1F-E93E-48D8-B50E-555799071531}">
      <dgm:prSet/>
      <dgm:spPr>
        <a:solidFill>
          <a:schemeClr val="bg2">
            <a:lumMod val="25000"/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endParaRPr lang="es-MX"/>
        </a:p>
      </dgm:t>
    </dgm:pt>
    <dgm:pt modelId="{20C41948-1341-4623-AC67-C7F812D5555D}">
      <dgm:prSet phldrT="[Texto]" custT="1"/>
      <dgm:spPr/>
      <dgm:t>
        <a:bodyPr/>
        <a:lstStyle/>
        <a:p>
          <a:pPr algn="just"/>
          <a:r>
            <a:rPr lang="es-MX" sz="1200" b="1" dirty="0" smtClean="0">
              <a:latin typeface="Montserrat" panose="00000500000000000000" pitchFamily="2" charset="0"/>
            </a:rPr>
            <a:t> Haber vivido violencia física, económica, patrimonial, sexual, por razón de género e identidad sexual.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676F3238-C947-4EEC-AC09-A907EDF331E5}" type="parTrans" cxnId="{48E46933-36E1-41C6-B7AA-CDA2B641C65A}">
      <dgm:prSet/>
      <dgm:spPr/>
      <dgm:t>
        <a:bodyPr/>
        <a:lstStyle/>
        <a:p>
          <a:endParaRPr lang="es-MX"/>
        </a:p>
      </dgm:t>
    </dgm:pt>
    <dgm:pt modelId="{9940159D-B94C-4E7A-B1CD-F168AE73468A}" type="sibTrans" cxnId="{48E46933-36E1-41C6-B7AA-CDA2B641C65A}">
      <dgm:prSet/>
      <dgm:spPr>
        <a:solidFill>
          <a:schemeClr val="bg2">
            <a:lumMod val="25000"/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endParaRPr lang="es-MX"/>
        </a:p>
      </dgm:t>
    </dgm:pt>
    <dgm:pt modelId="{E2FC803A-2BC6-4700-813B-9A85868FABC7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just"/>
          <a:r>
            <a:rPr lang="es-MX" sz="1200" b="1" dirty="0" smtClean="0">
              <a:latin typeface="Montserrat" panose="00000500000000000000" pitchFamily="2" charset="0"/>
            </a:rPr>
            <a:t>No contar con espacios para atender la salud mental.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7358D48B-8221-4973-8793-C97268740179}" type="parTrans" cxnId="{24E08B7C-7E23-4517-9CEB-1F5C52B63A90}">
      <dgm:prSet/>
      <dgm:spPr/>
      <dgm:t>
        <a:bodyPr/>
        <a:lstStyle/>
        <a:p>
          <a:endParaRPr lang="es-MX"/>
        </a:p>
      </dgm:t>
    </dgm:pt>
    <dgm:pt modelId="{16241472-D2FA-447C-A3B1-75FD874B3C64}" type="sibTrans" cxnId="{24E08B7C-7E23-4517-9CEB-1F5C52B63A90}">
      <dgm:prSet/>
      <dgm:spPr>
        <a:solidFill>
          <a:schemeClr val="bg2">
            <a:lumMod val="25000"/>
            <a:alpha val="90000"/>
          </a:schemeClr>
        </a:solidFill>
        <a:ln>
          <a:solidFill>
            <a:schemeClr val="bg2">
              <a:lumMod val="25000"/>
              <a:alpha val="90000"/>
            </a:schemeClr>
          </a:solidFill>
        </a:ln>
      </dgm:spPr>
      <dgm:t>
        <a:bodyPr/>
        <a:lstStyle/>
        <a:p>
          <a:endParaRPr lang="es-MX"/>
        </a:p>
      </dgm:t>
    </dgm:pt>
    <dgm:pt modelId="{04FF1B3D-6F45-45E7-88BB-1B89DE10B5F7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es-MX" sz="1200" b="1" dirty="0" smtClean="0">
              <a:latin typeface="Montserrat" panose="00000500000000000000" pitchFamily="2" charset="0"/>
            </a:rPr>
            <a:t>Que les utilizan como mulas, halcones y para transportar sustancias psicoactivas.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A3AF3524-1711-4CB7-B7DC-64425971C030}" type="parTrans" cxnId="{95A91E2D-1A85-47C5-80CF-564A35B2DFEC}">
      <dgm:prSet/>
      <dgm:spPr/>
      <dgm:t>
        <a:bodyPr/>
        <a:lstStyle/>
        <a:p>
          <a:endParaRPr lang="es-MX"/>
        </a:p>
      </dgm:t>
    </dgm:pt>
    <dgm:pt modelId="{C69AE2F4-34E3-43BF-B565-23E8AA407C52}" type="sibTrans" cxnId="{95A91E2D-1A85-47C5-80CF-564A35B2DFEC}">
      <dgm:prSet/>
      <dgm:spPr>
        <a:solidFill>
          <a:schemeClr val="bg2">
            <a:lumMod val="25000"/>
            <a:alpha val="90000"/>
          </a:schemeClr>
        </a:solidFill>
        <a:ln>
          <a:solidFill>
            <a:schemeClr val="bg2">
              <a:lumMod val="25000"/>
              <a:alpha val="90000"/>
            </a:schemeClr>
          </a:solidFill>
        </a:ln>
      </dgm:spPr>
      <dgm:t>
        <a:bodyPr/>
        <a:lstStyle/>
        <a:p>
          <a:endParaRPr lang="es-MX" dirty="0"/>
        </a:p>
      </dgm:t>
    </dgm:pt>
    <dgm:pt modelId="{E6DC885E-9B10-4CEB-9906-D19BA773298F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just"/>
          <a:r>
            <a:rPr lang="es-MX" sz="1200" b="1" dirty="0" smtClean="0">
              <a:latin typeface="Montserrat" panose="00000500000000000000" pitchFamily="2" charset="0"/>
            </a:rPr>
            <a:t>No sentirse escuchados, ni contar con espacios para hacer propuestas que atiendan sus necesidades. 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B81A6CDC-F436-4465-9775-F94AE68F40FB}" type="parTrans" cxnId="{86D84B75-D3A9-4232-8B05-FD0063AAA655}">
      <dgm:prSet/>
      <dgm:spPr/>
      <dgm:t>
        <a:bodyPr/>
        <a:lstStyle/>
        <a:p>
          <a:endParaRPr lang="es-MX"/>
        </a:p>
      </dgm:t>
    </dgm:pt>
    <dgm:pt modelId="{F791031D-DF06-44D7-A101-DAF2329C632C}" type="sibTrans" cxnId="{86D84B75-D3A9-4232-8B05-FD0063AAA655}">
      <dgm:prSet/>
      <dgm:spPr/>
      <dgm:t>
        <a:bodyPr/>
        <a:lstStyle/>
        <a:p>
          <a:endParaRPr lang="es-MX"/>
        </a:p>
      </dgm:t>
    </dgm:pt>
    <dgm:pt modelId="{E45C2F14-AA9E-4AFC-9DFE-C8B6EFFA4210}" type="pres">
      <dgm:prSet presAssocID="{6272F75D-372C-4AC2-8F00-30FE46083C4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E7F4F97-CAF2-43B0-9D25-C2BFCCD61EA6}" type="pres">
      <dgm:prSet presAssocID="{6272F75D-372C-4AC2-8F00-30FE46083C4A}" presName="dummyMaxCanvas" presStyleCnt="0">
        <dgm:presLayoutVars/>
      </dgm:prSet>
      <dgm:spPr/>
    </dgm:pt>
    <dgm:pt modelId="{542D4B73-AD39-4BF3-BBB6-9BBC59C86B5F}" type="pres">
      <dgm:prSet presAssocID="{6272F75D-372C-4AC2-8F00-30FE46083C4A}" presName="FiveNodes_1" presStyleLbl="node1" presStyleIdx="0" presStyleCnt="5" custLinFactNeighborX="1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1A8F6A-1975-4AAF-A662-B5F6B23C7676}" type="pres">
      <dgm:prSet presAssocID="{6272F75D-372C-4AC2-8F00-30FE46083C4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F92359-FA2B-459C-A2EB-98F1EDBED922}" type="pres">
      <dgm:prSet presAssocID="{6272F75D-372C-4AC2-8F00-30FE46083C4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3015C2-D0C6-4193-8FB0-B8F99260911C}" type="pres">
      <dgm:prSet presAssocID="{6272F75D-372C-4AC2-8F00-30FE46083C4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F5CC5C-7E84-48CB-961D-6BC3C1656C9C}" type="pres">
      <dgm:prSet presAssocID="{6272F75D-372C-4AC2-8F00-30FE46083C4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4D3AA4-FA22-4F9E-B162-D340C88D57F6}" type="pres">
      <dgm:prSet presAssocID="{6272F75D-372C-4AC2-8F00-30FE46083C4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41E3D7-44FF-4051-B68B-CB81F0A8E2D6}" type="pres">
      <dgm:prSet presAssocID="{6272F75D-372C-4AC2-8F00-30FE46083C4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F63201-5F79-4D99-881D-C3DF2ACAD316}" type="pres">
      <dgm:prSet presAssocID="{6272F75D-372C-4AC2-8F00-30FE46083C4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E9BF07-8FBB-4531-B0DD-374AC7343A16}" type="pres">
      <dgm:prSet presAssocID="{6272F75D-372C-4AC2-8F00-30FE46083C4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9EFDBC-E198-428B-8D50-86990B05F81A}" type="pres">
      <dgm:prSet presAssocID="{6272F75D-372C-4AC2-8F00-30FE46083C4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C91D3B-2284-4DE9-A166-36161BADC504}" type="pres">
      <dgm:prSet presAssocID="{6272F75D-372C-4AC2-8F00-30FE46083C4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8A56CA-6E86-4113-874A-6CF161E4DE9B}" type="pres">
      <dgm:prSet presAssocID="{6272F75D-372C-4AC2-8F00-30FE46083C4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088383-623C-4C17-95A8-0E4AB1B5CBF9}" type="pres">
      <dgm:prSet presAssocID="{6272F75D-372C-4AC2-8F00-30FE46083C4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FEC9A2-A531-4010-91A9-7DECE33D57D6}" type="pres">
      <dgm:prSet presAssocID="{6272F75D-372C-4AC2-8F00-30FE46083C4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8D0D4FD-4DA8-42E2-827F-8107A820183D}" type="presOf" srcId="{20C41948-1341-4623-AC67-C7F812D5555D}" destId="{EC1A8F6A-1975-4AAF-A662-B5F6B23C7676}" srcOrd="0" destOrd="0" presId="urn:microsoft.com/office/officeart/2005/8/layout/vProcess5"/>
    <dgm:cxn modelId="{128ECD1F-E93E-48D8-B50E-555799071531}" srcId="{6272F75D-372C-4AC2-8F00-30FE46083C4A}" destId="{0BE71F76-526B-4F9B-945F-55F51BAA05D8}" srcOrd="0" destOrd="0" parTransId="{D6C6901F-559D-4E6F-8A0B-E0B364B44979}" sibTransId="{5A5CAD8D-4D4B-4930-9E42-24F4BCD65511}"/>
    <dgm:cxn modelId="{388FC8ED-670E-4DD5-A5C3-C65FB2456AF3}" type="presOf" srcId="{E2FC803A-2BC6-4700-813B-9A85868FABC7}" destId="{74F92359-FA2B-459C-A2EB-98F1EDBED922}" srcOrd="0" destOrd="0" presId="urn:microsoft.com/office/officeart/2005/8/layout/vProcess5"/>
    <dgm:cxn modelId="{3D7FB809-E13A-40DB-802E-0EE49310C8B7}" type="presOf" srcId="{04FF1B3D-6F45-45E7-88BB-1B89DE10B5F7}" destId="{D9088383-623C-4C17-95A8-0E4AB1B5CBF9}" srcOrd="1" destOrd="0" presId="urn:microsoft.com/office/officeart/2005/8/layout/vProcess5"/>
    <dgm:cxn modelId="{48E46933-36E1-41C6-B7AA-CDA2B641C65A}" srcId="{6272F75D-372C-4AC2-8F00-30FE46083C4A}" destId="{20C41948-1341-4623-AC67-C7F812D5555D}" srcOrd="1" destOrd="0" parTransId="{676F3238-C947-4EEC-AC09-A907EDF331E5}" sibTransId="{9940159D-B94C-4E7A-B1CD-F168AE73468A}"/>
    <dgm:cxn modelId="{7CD980AF-B060-49D1-99AF-547BB8E47F73}" type="presOf" srcId="{6272F75D-372C-4AC2-8F00-30FE46083C4A}" destId="{E45C2F14-AA9E-4AFC-9DFE-C8B6EFFA4210}" srcOrd="0" destOrd="0" presId="urn:microsoft.com/office/officeart/2005/8/layout/vProcess5"/>
    <dgm:cxn modelId="{154E9729-F8AE-47C5-A00A-57059FF0C275}" type="presOf" srcId="{16241472-D2FA-447C-A3B1-75FD874B3C64}" destId="{32F63201-5F79-4D99-881D-C3DF2ACAD316}" srcOrd="0" destOrd="0" presId="urn:microsoft.com/office/officeart/2005/8/layout/vProcess5"/>
    <dgm:cxn modelId="{77A361D0-1175-4265-B9C1-983CBFA4B9A0}" type="presOf" srcId="{E6DC885E-9B10-4CEB-9906-D19BA773298F}" destId="{22F5CC5C-7E84-48CB-961D-6BC3C1656C9C}" srcOrd="0" destOrd="0" presId="urn:microsoft.com/office/officeart/2005/8/layout/vProcess5"/>
    <dgm:cxn modelId="{86D84B75-D3A9-4232-8B05-FD0063AAA655}" srcId="{6272F75D-372C-4AC2-8F00-30FE46083C4A}" destId="{E6DC885E-9B10-4CEB-9906-D19BA773298F}" srcOrd="4" destOrd="0" parTransId="{B81A6CDC-F436-4465-9775-F94AE68F40FB}" sibTransId="{F791031D-DF06-44D7-A101-DAF2329C632C}"/>
    <dgm:cxn modelId="{63DB5616-FCED-44E6-971D-B859027AF9A3}" type="presOf" srcId="{04FF1B3D-6F45-45E7-88BB-1B89DE10B5F7}" destId="{DD3015C2-D0C6-4193-8FB0-B8F99260911C}" srcOrd="0" destOrd="0" presId="urn:microsoft.com/office/officeart/2005/8/layout/vProcess5"/>
    <dgm:cxn modelId="{31C6E82B-F86B-4D92-8F4B-11DD47999DDC}" type="presOf" srcId="{E2FC803A-2BC6-4700-813B-9A85868FABC7}" destId="{D68A56CA-6E86-4113-874A-6CF161E4DE9B}" srcOrd="1" destOrd="0" presId="urn:microsoft.com/office/officeart/2005/8/layout/vProcess5"/>
    <dgm:cxn modelId="{24E08B7C-7E23-4517-9CEB-1F5C52B63A90}" srcId="{6272F75D-372C-4AC2-8F00-30FE46083C4A}" destId="{E2FC803A-2BC6-4700-813B-9A85868FABC7}" srcOrd="2" destOrd="0" parTransId="{7358D48B-8221-4973-8793-C97268740179}" sibTransId="{16241472-D2FA-447C-A3B1-75FD874B3C64}"/>
    <dgm:cxn modelId="{F5CD2147-6552-4382-924E-82CC1BF95FA1}" type="presOf" srcId="{C69AE2F4-34E3-43BF-B565-23E8AA407C52}" destId="{9BE9BF07-8FBB-4531-B0DD-374AC7343A16}" srcOrd="0" destOrd="0" presId="urn:microsoft.com/office/officeart/2005/8/layout/vProcess5"/>
    <dgm:cxn modelId="{95A91E2D-1A85-47C5-80CF-564A35B2DFEC}" srcId="{6272F75D-372C-4AC2-8F00-30FE46083C4A}" destId="{04FF1B3D-6F45-45E7-88BB-1B89DE10B5F7}" srcOrd="3" destOrd="0" parTransId="{A3AF3524-1711-4CB7-B7DC-64425971C030}" sibTransId="{C69AE2F4-34E3-43BF-B565-23E8AA407C52}"/>
    <dgm:cxn modelId="{E94AC942-E070-4A48-A95E-8DEF84D8419B}" type="presOf" srcId="{0BE71F76-526B-4F9B-945F-55F51BAA05D8}" destId="{419EFDBC-E198-428B-8D50-86990B05F81A}" srcOrd="1" destOrd="0" presId="urn:microsoft.com/office/officeart/2005/8/layout/vProcess5"/>
    <dgm:cxn modelId="{02C02B8B-0015-432A-8032-F2530A69A7BC}" type="presOf" srcId="{20C41948-1341-4623-AC67-C7F812D5555D}" destId="{01C91D3B-2284-4DE9-A166-36161BADC504}" srcOrd="1" destOrd="0" presId="urn:microsoft.com/office/officeart/2005/8/layout/vProcess5"/>
    <dgm:cxn modelId="{82DACC5E-A97E-40A8-A14D-1B44568E14C1}" type="presOf" srcId="{9940159D-B94C-4E7A-B1CD-F168AE73468A}" destId="{A341E3D7-44FF-4051-B68B-CB81F0A8E2D6}" srcOrd="0" destOrd="0" presId="urn:microsoft.com/office/officeart/2005/8/layout/vProcess5"/>
    <dgm:cxn modelId="{AFDFE691-BE31-4998-B53F-B79D69EB4B19}" type="presOf" srcId="{0BE71F76-526B-4F9B-945F-55F51BAA05D8}" destId="{542D4B73-AD39-4BF3-BBB6-9BBC59C86B5F}" srcOrd="0" destOrd="0" presId="urn:microsoft.com/office/officeart/2005/8/layout/vProcess5"/>
    <dgm:cxn modelId="{A5D3B8F0-C479-4BBB-A685-FBA59CC7CA4B}" type="presOf" srcId="{5A5CAD8D-4D4B-4930-9E42-24F4BCD65511}" destId="{1F4D3AA4-FA22-4F9E-B162-D340C88D57F6}" srcOrd="0" destOrd="0" presId="urn:microsoft.com/office/officeart/2005/8/layout/vProcess5"/>
    <dgm:cxn modelId="{89C9F32D-0457-402D-8937-749C10A000C7}" type="presOf" srcId="{E6DC885E-9B10-4CEB-9906-D19BA773298F}" destId="{4DFEC9A2-A531-4010-91A9-7DECE33D57D6}" srcOrd="1" destOrd="0" presId="urn:microsoft.com/office/officeart/2005/8/layout/vProcess5"/>
    <dgm:cxn modelId="{DD683F27-8460-4E82-AE51-5F9BB5C4CFBC}" type="presParOf" srcId="{E45C2F14-AA9E-4AFC-9DFE-C8B6EFFA4210}" destId="{7E7F4F97-CAF2-43B0-9D25-C2BFCCD61EA6}" srcOrd="0" destOrd="0" presId="urn:microsoft.com/office/officeart/2005/8/layout/vProcess5"/>
    <dgm:cxn modelId="{43B22952-40C2-4E84-8015-9F029820CF9B}" type="presParOf" srcId="{E45C2F14-AA9E-4AFC-9DFE-C8B6EFFA4210}" destId="{542D4B73-AD39-4BF3-BBB6-9BBC59C86B5F}" srcOrd="1" destOrd="0" presId="urn:microsoft.com/office/officeart/2005/8/layout/vProcess5"/>
    <dgm:cxn modelId="{7FC463DB-65F8-4514-815E-71FFF0B97F18}" type="presParOf" srcId="{E45C2F14-AA9E-4AFC-9DFE-C8B6EFFA4210}" destId="{EC1A8F6A-1975-4AAF-A662-B5F6B23C7676}" srcOrd="2" destOrd="0" presId="urn:microsoft.com/office/officeart/2005/8/layout/vProcess5"/>
    <dgm:cxn modelId="{A2990325-2764-4CC5-B3D1-8C35FF899698}" type="presParOf" srcId="{E45C2F14-AA9E-4AFC-9DFE-C8B6EFFA4210}" destId="{74F92359-FA2B-459C-A2EB-98F1EDBED922}" srcOrd="3" destOrd="0" presId="urn:microsoft.com/office/officeart/2005/8/layout/vProcess5"/>
    <dgm:cxn modelId="{25FCB3CC-AFEA-44F3-9E6E-F52E2CFFED6F}" type="presParOf" srcId="{E45C2F14-AA9E-4AFC-9DFE-C8B6EFFA4210}" destId="{DD3015C2-D0C6-4193-8FB0-B8F99260911C}" srcOrd="4" destOrd="0" presId="urn:microsoft.com/office/officeart/2005/8/layout/vProcess5"/>
    <dgm:cxn modelId="{D2DBEBDE-1105-46FD-80A8-3507413C5332}" type="presParOf" srcId="{E45C2F14-AA9E-4AFC-9DFE-C8B6EFFA4210}" destId="{22F5CC5C-7E84-48CB-961D-6BC3C1656C9C}" srcOrd="5" destOrd="0" presId="urn:microsoft.com/office/officeart/2005/8/layout/vProcess5"/>
    <dgm:cxn modelId="{A9C659D3-02AC-416F-901B-6B4DF46A495A}" type="presParOf" srcId="{E45C2F14-AA9E-4AFC-9DFE-C8B6EFFA4210}" destId="{1F4D3AA4-FA22-4F9E-B162-D340C88D57F6}" srcOrd="6" destOrd="0" presId="urn:microsoft.com/office/officeart/2005/8/layout/vProcess5"/>
    <dgm:cxn modelId="{676A6B94-F59C-440A-B484-9F97CBC22404}" type="presParOf" srcId="{E45C2F14-AA9E-4AFC-9DFE-C8B6EFFA4210}" destId="{A341E3D7-44FF-4051-B68B-CB81F0A8E2D6}" srcOrd="7" destOrd="0" presId="urn:microsoft.com/office/officeart/2005/8/layout/vProcess5"/>
    <dgm:cxn modelId="{62CBEBAD-56A1-4E10-B207-CB917815C2A9}" type="presParOf" srcId="{E45C2F14-AA9E-4AFC-9DFE-C8B6EFFA4210}" destId="{32F63201-5F79-4D99-881D-C3DF2ACAD316}" srcOrd="8" destOrd="0" presId="urn:microsoft.com/office/officeart/2005/8/layout/vProcess5"/>
    <dgm:cxn modelId="{A3804C3B-9EEF-4C3C-A9D4-67938BFCF0A5}" type="presParOf" srcId="{E45C2F14-AA9E-4AFC-9DFE-C8B6EFFA4210}" destId="{9BE9BF07-8FBB-4531-B0DD-374AC7343A16}" srcOrd="9" destOrd="0" presId="urn:microsoft.com/office/officeart/2005/8/layout/vProcess5"/>
    <dgm:cxn modelId="{2050ACDF-D0BE-4CE6-801A-C9E63BCC7EE8}" type="presParOf" srcId="{E45C2F14-AA9E-4AFC-9DFE-C8B6EFFA4210}" destId="{419EFDBC-E198-428B-8D50-86990B05F81A}" srcOrd="10" destOrd="0" presId="urn:microsoft.com/office/officeart/2005/8/layout/vProcess5"/>
    <dgm:cxn modelId="{94DEA95D-65B7-478F-963E-4E3E790772D2}" type="presParOf" srcId="{E45C2F14-AA9E-4AFC-9DFE-C8B6EFFA4210}" destId="{01C91D3B-2284-4DE9-A166-36161BADC504}" srcOrd="11" destOrd="0" presId="urn:microsoft.com/office/officeart/2005/8/layout/vProcess5"/>
    <dgm:cxn modelId="{4C67A149-B5CB-4225-8114-C09E873DFB8F}" type="presParOf" srcId="{E45C2F14-AA9E-4AFC-9DFE-C8B6EFFA4210}" destId="{D68A56CA-6E86-4113-874A-6CF161E4DE9B}" srcOrd="12" destOrd="0" presId="urn:microsoft.com/office/officeart/2005/8/layout/vProcess5"/>
    <dgm:cxn modelId="{C9133B68-7BD5-4399-ADAE-474ABC150FB5}" type="presParOf" srcId="{E45C2F14-AA9E-4AFC-9DFE-C8B6EFFA4210}" destId="{D9088383-623C-4C17-95A8-0E4AB1B5CBF9}" srcOrd="13" destOrd="0" presId="urn:microsoft.com/office/officeart/2005/8/layout/vProcess5"/>
    <dgm:cxn modelId="{514EC1C5-E68D-423E-9FED-53D859FFCE81}" type="presParOf" srcId="{E45C2F14-AA9E-4AFC-9DFE-C8B6EFFA4210}" destId="{4DFEC9A2-A531-4010-91A9-7DECE33D57D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EBAE45-3C1F-46E5-89F3-B157BD927309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6B2FCFF1-C520-4EC3-A06D-570D9AE8AD64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r>
            <a:rPr lang="es-MX" sz="1800" b="1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PREGUNTAS GUÍA</a:t>
          </a:r>
          <a:endParaRPr lang="es-MX" sz="1800" b="1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FCDBB-2447-41B9-84B0-CB47F958C557}" type="parTrans" cxnId="{55D8CE44-7E9A-445F-8B89-ABB905CE4CB7}">
      <dgm:prSet/>
      <dgm:spPr/>
      <dgm:t>
        <a:bodyPr/>
        <a:lstStyle/>
        <a:p>
          <a:endParaRPr lang="es-MX" sz="1100">
            <a:latin typeface="Montserrat" pitchFamily="50" charset="0"/>
          </a:endParaRPr>
        </a:p>
      </dgm:t>
    </dgm:pt>
    <dgm:pt modelId="{34740233-282F-49AD-A4D6-57BF9F8C0BA0}" type="sibTrans" cxnId="{55D8CE44-7E9A-445F-8B89-ABB905CE4CB7}">
      <dgm:prSet/>
      <dgm:spPr/>
      <dgm:t>
        <a:bodyPr/>
        <a:lstStyle/>
        <a:p>
          <a:endParaRPr lang="es-MX" sz="1100">
            <a:latin typeface="Montserrat" pitchFamily="50" charset="0"/>
          </a:endParaRPr>
        </a:p>
      </dgm:t>
    </dgm:pt>
    <dgm:pt modelId="{D093A371-7475-418D-AA29-AE8FE8BBC485}">
      <dgm:prSet custT="1"/>
      <dgm:spPr/>
      <dgm:t>
        <a:bodyPr/>
        <a:lstStyle/>
        <a:p>
          <a:pPr algn="l">
            <a:lnSpc>
              <a:spcPct val="150000"/>
            </a:lnSpc>
          </a:pPr>
          <a:r>
            <a:rPr lang="es-MX" sz="10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¿Qué acciones se pueden realizar para la </a:t>
          </a:r>
          <a:r>
            <a:rPr lang="es-MX" sz="1000" b="1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reinserción</a:t>
          </a:r>
          <a:r>
            <a:rPr lang="es-MX" sz="10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 de personas adolescentes y jóvenes en conflicto con la ley?</a:t>
          </a:r>
          <a:endParaRPr lang="es-MX" sz="10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15099-293E-4A85-A98A-3FBB23F49812}" type="parTrans" cxnId="{AC35EADC-99A7-469B-93CC-2E5197341477}">
      <dgm:prSet/>
      <dgm:spPr/>
      <dgm:t>
        <a:bodyPr/>
        <a:lstStyle/>
        <a:p>
          <a:endParaRPr lang="es-MX"/>
        </a:p>
      </dgm:t>
    </dgm:pt>
    <dgm:pt modelId="{D0E03571-AAF2-4C34-9A0B-8E45B95904BC}" type="sibTrans" cxnId="{AC35EADC-99A7-469B-93CC-2E5197341477}">
      <dgm:prSet/>
      <dgm:spPr/>
      <dgm:t>
        <a:bodyPr/>
        <a:lstStyle/>
        <a:p>
          <a:endParaRPr lang="es-MX"/>
        </a:p>
      </dgm:t>
    </dgm:pt>
    <dgm:pt modelId="{84EF4971-B502-4EDB-8DCE-C33392A89FBF}">
      <dgm:prSet custT="1"/>
      <dgm:spPr/>
      <dgm:t>
        <a:bodyPr/>
        <a:lstStyle/>
        <a:p>
          <a:pPr algn="l">
            <a:lnSpc>
              <a:spcPct val="150000"/>
            </a:lnSpc>
          </a:pPr>
          <a:r>
            <a:rPr lang="es-MX" sz="10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Propuestas de acciones que podría realizar el </a:t>
          </a:r>
          <a:r>
            <a:rPr lang="es-MX" sz="1000" b="1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gobierno y organismos internacionales </a:t>
          </a:r>
          <a:r>
            <a:rPr lang="es-MX" sz="10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para la pacificación.</a:t>
          </a:r>
          <a:endParaRPr lang="es-MX" sz="10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379EB-9A8C-46E5-8D18-6754CB35A043}" type="parTrans" cxnId="{E3BA91B4-E204-4D65-B9F1-2FF5BD7F87D5}">
      <dgm:prSet/>
      <dgm:spPr/>
      <dgm:t>
        <a:bodyPr/>
        <a:lstStyle/>
        <a:p>
          <a:endParaRPr lang="es-MX"/>
        </a:p>
      </dgm:t>
    </dgm:pt>
    <dgm:pt modelId="{A7227099-11E1-4BBE-8BDC-945003ED5912}" type="sibTrans" cxnId="{E3BA91B4-E204-4D65-B9F1-2FF5BD7F87D5}">
      <dgm:prSet/>
      <dgm:spPr/>
      <dgm:t>
        <a:bodyPr/>
        <a:lstStyle/>
        <a:p>
          <a:endParaRPr lang="es-MX"/>
        </a:p>
      </dgm:t>
    </dgm:pt>
    <dgm:pt modelId="{4560F500-59A1-40A0-8AAB-58DB99482D51}">
      <dgm:prSet custT="1"/>
      <dgm:spPr/>
      <dgm:t>
        <a:bodyPr/>
        <a:lstStyle/>
        <a:p>
          <a:pPr algn="l">
            <a:lnSpc>
              <a:spcPct val="150000"/>
            </a:lnSpc>
          </a:pPr>
          <a:r>
            <a:rPr lang="es-MX" sz="10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Acciones realizadas por jóvenes de organizaciones y de la sociedad civil para la </a:t>
          </a:r>
          <a:r>
            <a:rPr lang="es-MX" sz="1000" b="1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pacificación de sus territorios. </a:t>
          </a:r>
          <a:endParaRPr lang="es-MX" sz="1000" b="1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F64EA-4EA9-4238-8801-82D8232930B1}" type="parTrans" cxnId="{ED9F4E71-9DD6-434A-ADEE-EB6C116C438F}">
      <dgm:prSet/>
      <dgm:spPr/>
      <dgm:t>
        <a:bodyPr/>
        <a:lstStyle/>
        <a:p>
          <a:endParaRPr lang="es-MX"/>
        </a:p>
      </dgm:t>
    </dgm:pt>
    <dgm:pt modelId="{42DA4732-CB99-495A-8ED7-08A574CA73CF}" type="sibTrans" cxnId="{ED9F4E71-9DD6-434A-ADEE-EB6C116C438F}">
      <dgm:prSet/>
      <dgm:spPr/>
      <dgm:t>
        <a:bodyPr/>
        <a:lstStyle/>
        <a:p>
          <a:endParaRPr lang="es-MX"/>
        </a:p>
      </dgm:t>
    </dgm:pt>
    <dgm:pt modelId="{8DAEF393-D86B-498C-B709-6C487A3092E8}">
      <dgm:prSet custT="1"/>
      <dgm:spPr/>
      <dgm:t>
        <a:bodyPr/>
        <a:lstStyle/>
        <a:p>
          <a:pPr algn="l">
            <a:lnSpc>
              <a:spcPct val="150000"/>
            </a:lnSpc>
          </a:pPr>
          <a:r>
            <a:rPr lang="es-MX" sz="10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¿Cuál es el papel de las juventudes para la creación de </a:t>
          </a:r>
          <a:r>
            <a:rPr lang="es-MX" sz="1000" b="1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estrategias de negociación, prevención de la violencia y acuerdos de paz</a:t>
          </a:r>
          <a:r>
            <a:rPr lang="es-MX" sz="10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s-MX" sz="10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D22B0-9DF5-4A24-9223-1C88CC792E71}" type="parTrans" cxnId="{FDB7C460-AD1B-4FF1-A12A-099842E16544}">
      <dgm:prSet/>
      <dgm:spPr/>
      <dgm:t>
        <a:bodyPr/>
        <a:lstStyle/>
        <a:p>
          <a:endParaRPr lang="es-MX"/>
        </a:p>
      </dgm:t>
    </dgm:pt>
    <dgm:pt modelId="{7C36E264-E743-4ECA-A6A8-3B24B342D865}" type="sibTrans" cxnId="{FDB7C460-AD1B-4FF1-A12A-099842E16544}">
      <dgm:prSet/>
      <dgm:spPr/>
      <dgm:t>
        <a:bodyPr/>
        <a:lstStyle/>
        <a:p>
          <a:endParaRPr lang="es-MX"/>
        </a:p>
      </dgm:t>
    </dgm:pt>
    <dgm:pt modelId="{9D75E3C6-46A9-4892-B560-2F0BD3A14313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MX" sz="1600" b="1" dirty="0">
            <a:latin typeface="Montserrat" pitchFamily="50" charset="0"/>
          </a:endParaRPr>
        </a:p>
      </dgm:t>
    </dgm:pt>
    <dgm:pt modelId="{6B6CA26C-13F9-4622-999A-00FAC3992ED9}" type="sibTrans" cxnId="{3A94E0A4-8139-470D-80AA-27EBC88888B5}">
      <dgm:prSet/>
      <dgm:spPr/>
      <dgm:t>
        <a:bodyPr/>
        <a:lstStyle/>
        <a:p>
          <a:endParaRPr lang="es-MX" sz="1100">
            <a:latin typeface="Montserrat" pitchFamily="50" charset="0"/>
          </a:endParaRPr>
        </a:p>
      </dgm:t>
    </dgm:pt>
    <dgm:pt modelId="{6688F80A-22F6-492C-922C-FB5F397819EA}" type="parTrans" cxnId="{3A94E0A4-8139-470D-80AA-27EBC88888B5}">
      <dgm:prSet/>
      <dgm:spPr/>
      <dgm:t>
        <a:bodyPr/>
        <a:lstStyle/>
        <a:p>
          <a:endParaRPr lang="es-MX" sz="1100">
            <a:latin typeface="Montserrat" pitchFamily="50" charset="0"/>
          </a:endParaRPr>
        </a:p>
      </dgm:t>
    </dgm:pt>
    <dgm:pt modelId="{2A30EA80-A55B-4719-8E5D-A4C970C8700A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10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¿Cuáles son las </a:t>
          </a:r>
          <a:r>
            <a:rPr lang="es-MX" sz="1000" b="1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violencias</a:t>
          </a:r>
          <a:r>
            <a:rPr lang="es-MX" sz="10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 más comunes dirigidas hacia las personas jóvenes en la región en la que vives?</a:t>
          </a:r>
          <a:endParaRPr lang="es-MX" sz="10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F4F8D-6A42-4A0A-B0BE-9C0DCCD35764}" type="parTrans" cxnId="{2B34DC2E-B7B1-4DAB-9048-FA31F96FFB89}">
      <dgm:prSet/>
      <dgm:spPr/>
      <dgm:t>
        <a:bodyPr/>
        <a:lstStyle/>
        <a:p>
          <a:endParaRPr lang="es-MX"/>
        </a:p>
      </dgm:t>
    </dgm:pt>
    <dgm:pt modelId="{FF5ADAD7-197E-4505-9926-7AF16DC27C44}" type="sibTrans" cxnId="{2B34DC2E-B7B1-4DAB-9048-FA31F96FFB89}">
      <dgm:prSet/>
      <dgm:spPr/>
      <dgm:t>
        <a:bodyPr/>
        <a:lstStyle/>
        <a:p>
          <a:endParaRPr lang="es-MX"/>
        </a:p>
      </dgm:t>
    </dgm:pt>
    <dgm:pt modelId="{4ABA7330-8627-4135-82A6-27AC8B1FE970}">
      <dgm:prSet phldrT="[Texto]" custT="1"/>
      <dgm:spPr/>
      <dgm:t>
        <a:bodyPr/>
        <a:lstStyle/>
        <a:p>
          <a:pPr algn="just">
            <a:lnSpc>
              <a:spcPct val="90000"/>
            </a:lnSpc>
          </a:pPr>
          <a:endParaRPr lang="es-MX" sz="10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6741E-7AA5-498B-BE56-4E34411899E5}" type="parTrans" cxnId="{647FC21C-007D-4A2C-9F8E-6264CE5B5207}">
      <dgm:prSet/>
      <dgm:spPr/>
      <dgm:t>
        <a:bodyPr/>
        <a:lstStyle/>
        <a:p>
          <a:endParaRPr lang="es-MX"/>
        </a:p>
      </dgm:t>
    </dgm:pt>
    <dgm:pt modelId="{D2EF891B-62C8-4E6C-9342-0321389CD043}" type="sibTrans" cxnId="{647FC21C-007D-4A2C-9F8E-6264CE5B5207}">
      <dgm:prSet/>
      <dgm:spPr/>
      <dgm:t>
        <a:bodyPr/>
        <a:lstStyle/>
        <a:p>
          <a:endParaRPr lang="es-MX"/>
        </a:p>
      </dgm:t>
    </dgm:pt>
    <dgm:pt modelId="{D619A07D-92FA-4D1B-A891-76EA33D0F98B}" type="pres">
      <dgm:prSet presAssocID="{A1EBAE45-3C1F-46E5-89F3-B157BD9273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C2C81F7-E2FC-4893-8125-70A77240DC33}" type="pres">
      <dgm:prSet presAssocID="{9D75E3C6-46A9-4892-B560-2F0BD3A14313}" presName="composite" presStyleCnt="0"/>
      <dgm:spPr/>
    </dgm:pt>
    <dgm:pt modelId="{DE8C0B8C-B8DC-40F0-ACB7-FEFE37F59FA6}" type="pres">
      <dgm:prSet presAssocID="{9D75E3C6-46A9-4892-B560-2F0BD3A14313}" presName="parTx" presStyleLbl="alignNode1" presStyleIdx="0" presStyleCnt="1" custScaleY="13147" custLinFactY="-643358" custLinFactNeighborY="-7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550ECB-39E6-42D7-8374-65639EEC3FA9}" type="pres">
      <dgm:prSet presAssocID="{9D75E3C6-46A9-4892-B560-2F0BD3A14313}" presName="desTx" presStyleLbl="alignAccFollowNode1" presStyleIdx="0" presStyleCnt="1" custLinFactNeighborX="-553" custLinFactNeighborY="63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DB7C460-AD1B-4FF1-A12A-099842E16544}" srcId="{9D75E3C6-46A9-4892-B560-2F0BD3A14313}" destId="{8DAEF393-D86B-498C-B709-6C487A3092E8}" srcOrd="3" destOrd="0" parTransId="{66CD22B0-9DF5-4A24-9223-1C88CC792E71}" sibTransId="{7C36E264-E743-4ECA-A6A8-3B24B342D865}"/>
    <dgm:cxn modelId="{AC35EADC-99A7-469B-93CC-2E5197341477}" srcId="{9D75E3C6-46A9-4892-B560-2F0BD3A14313}" destId="{D093A371-7475-418D-AA29-AE8FE8BBC485}" srcOrd="4" destOrd="0" parTransId="{41115099-293E-4A85-A98A-3FBB23F49812}" sibTransId="{D0E03571-AAF2-4C34-9A0B-8E45B95904BC}"/>
    <dgm:cxn modelId="{165F7A89-0280-4C49-AE62-DF377B4AF702}" type="presOf" srcId="{84EF4971-B502-4EDB-8DCE-C33392A89FBF}" destId="{54550ECB-39E6-42D7-8374-65639EEC3FA9}" srcOrd="0" destOrd="5" presId="urn:microsoft.com/office/officeart/2005/8/layout/hList1"/>
    <dgm:cxn modelId="{55D8CE44-7E9A-445F-8B89-ABB905CE4CB7}" srcId="{9D75E3C6-46A9-4892-B560-2F0BD3A14313}" destId="{6B2FCFF1-C520-4EC3-A06D-570D9AE8AD64}" srcOrd="0" destOrd="0" parTransId="{2F7FCDBB-2447-41B9-84B0-CB47F958C557}" sibTransId="{34740233-282F-49AD-A4D6-57BF9F8C0BA0}"/>
    <dgm:cxn modelId="{AE29D0C5-E031-40A1-B03C-8165184F2212}" type="presOf" srcId="{8DAEF393-D86B-498C-B709-6C487A3092E8}" destId="{54550ECB-39E6-42D7-8374-65639EEC3FA9}" srcOrd="0" destOrd="3" presId="urn:microsoft.com/office/officeart/2005/8/layout/hList1"/>
    <dgm:cxn modelId="{3A94E0A4-8139-470D-80AA-27EBC88888B5}" srcId="{A1EBAE45-3C1F-46E5-89F3-B157BD927309}" destId="{9D75E3C6-46A9-4892-B560-2F0BD3A14313}" srcOrd="0" destOrd="0" parTransId="{6688F80A-22F6-492C-922C-FB5F397819EA}" sibTransId="{6B6CA26C-13F9-4622-999A-00FAC3992ED9}"/>
    <dgm:cxn modelId="{44ECCF76-9E3B-4EE5-A7F0-80C0E517550E}" type="presOf" srcId="{2A30EA80-A55B-4719-8E5D-A4C970C8700A}" destId="{54550ECB-39E6-42D7-8374-65639EEC3FA9}" srcOrd="0" destOrd="2" presId="urn:microsoft.com/office/officeart/2005/8/layout/hList1"/>
    <dgm:cxn modelId="{2DAE946C-8256-4EA2-9C9E-647D4F7AEF12}" type="presOf" srcId="{A1EBAE45-3C1F-46E5-89F3-B157BD927309}" destId="{D619A07D-92FA-4D1B-A891-76EA33D0F98B}" srcOrd="0" destOrd="0" presId="urn:microsoft.com/office/officeart/2005/8/layout/hList1"/>
    <dgm:cxn modelId="{F11D30D1-133F-4434-BA8C-1672FD8DC9A2}" type="presOf" srcId="{4ABA7330-8627-4135-82A6-27AC8B1FE970}" destId="{54550ECB-39E6-42D7-8374-65639EEC3FA9}" srcOrd="0" destOrd="1" presId="urn:microsoft.com/office/officeart/2005/8/layout/hList1"/>
    <dgm:cxn modelId="{E3BA91B4-E204-4D65-B9F1-2FF5BD7F87D5}" srcId="{9D75E3C6-46A9-4892-B560-2F0BD3A14313}" destId="{84EF4971-B502-4EDB-8DCE-C33392A89FBF}" srcOrd="5" destOrd="0" parTransId="{1A8379EB-9A8C-46E5-8D18-6754CB35A043}" sibTransId="{A7227099-11E1-4BBE-8BDC-945003ED5912}"/>
    <dgm:cxn modelId="{17F131F3-07E3-4509-9AE1-01469DE1BD51}" type="presOf" srcId="{D093A371-7475-418D-AA29-AE8FE8BBC485}" destId="{54550ECB-39E6-42D7-8374-65639EEC3FA9}" srcOrd="0" destOrd="4" presId="urn:microsoft.com/office/officeart/2005/8/layout/hList1"/>
    <dgm:cxn modelId="{AC5F0930-F128-4C75-80E0-574D6708179D}" type="presOf" srcId="{9D75E3C6-46A9-4892-B560-2F0BD3A14313}" destId="{DE8C0B8C-B8DC-40F0-ACB7-FEFE37F59FA6}" srcOrd="0" destOrd="0" presId="urn:microsoft.com/office/officeart/2005/8/layout/hList1"/>
    <dgm:cxn modelId="{0963BBA0-9391-452E-8ED3-53C48906BFF1}" type="presOf" srcId="{6B2FCFF1-C520-4EC3-A06D-570D9AE8AD64}" destId="{54550ECB-39E6-42D7-8374-65639EEC3FA9}" srcOrd="0" destOrd="0" presId="urn:microsoft.com/office/officeart/2005/8/layout/hList1"/>
    <dgm:cxn modelId="{2B34DC2E-B7B1-4DAB-9048-FA31F96FFB89}" srcId="{9D75E3C6-46A9-4892-B560-2F0BD3A14313}" destId="{2A30EA80-A55B-4719-8E5D-A4C970C8700A}" srcOrd="2" destOrd="0" parTransId="{179F4F8D-6A42-4A0A-B0BE-9C0DCCD35764}" sibTransId="{FF5ADAD7-197E-4505-9926-7AF16DC27C44}"/>
    <dgm:cxn modelId="{77A3C5FA-E1DA-4285-AA6D-02C6E40E6AFD}" type="presOf" srcId="{4560F500-59A1-40A0-8AAB-58DB99482D51}" destId="{54550ECB-39E6-42D7-8374-65639EEC3FA9}" srcOrd="0" destOrd="6" presId="urn:microsoft.com/office/officeart/2005/8/layout/hList1"/>
    <dgm:cxn modelId="{ED9F4E71-9DD6-434A-ADEE-EB6C116C438F}" srcId="{9D75E3C6-46A9-4892-B560-2F0BD3A14313}" destId="{4560F500-59A1-40A0-8AAB-58DB99482D51}" srcOrd="6" destOrd="0" parTransId="{255F64EA-4EA9-4238-8801-82D8232930B1}" sibTransId="{42DA4732-CB99-495A-8ED7-08A574CA73CF}"/>
    <dgm:cxn modelId="{647FC21C-007D-4A2C-9F8E-6264CE5B5207}" srcId="{9D75E3C6-46A9-4892-B560-2F0BD3A14313}" destId="{4ABA7330-8627-4135-82A6-27AC8B1FE970}" srcOrd="1" destOrd="0" parTransId="{1D86741E-7AA5-498B-BE56-4E34411899E5}" sibTransId="{D2EF891B-62C8-4E6C-9342-0321389CD043}"/>
    <dgm:cxn modelId="{15B4D23F-3BC0-444B-A746-AEA363746D72}" type="presParOf" srcId="{D619A07D-92FA-4D1B-A891-76EA33D0F98B}" destId="{2C2C81F7-E2FC-4893-8125-70A77240DC33}" srcOrd="0" destOrd="0" presId="urn:microsoft.com/office/officeart/2005/8/layout/hList1"/>
    <dgm:cxn modelId="{4667A58E-E7F1-47FD-A52B-8C1FEC42E00F}" type="presParOf" srcId="{2C2C81F7-E2FC-4893-8125-70A77240DC33}" destId="{DE8C0B8C-B8DC-40F0-ACB7-FEFE37F59FA6}" srcOrd="0" destOrd="0" presId="urn:microsoft.com/office/officeart/2005/8/layout/hList1"/>
    <dgm:cxn modelId="{CD3F5F39-D2E0-4D09-A555-43A2E38EA275}" type="presParOf" srcId="{2C2C81F7-E2FC-4893-8125-70A77240DC33}" destId="{54550ECB-39E6-42D7-8374-65639EEC3F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2E5518-544F-42F7-B1BA-51E306FD0807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783EC8ED-E4AC-4919-AD66-E81CC3188A8C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000" b="1" dirty="0" smtClean="0">
              <a:latin typeface="Montserrat" panose="00000500000000000000" pitchFamily="2" charset="0"/>
            </a:rPr>
            <a:t>Baja California, Baja California Sur, Sonora, Chihuahua, Coahuila, Nuevo León, Durango, Sinaloa. </a:t>
          </a:r>
          <a:endParaRPr lang="es-MX" sz="1000" b="1" dirty="0">
            <a:latin typeface="Montserrat" panose="00000500000000000000" pitchFamily="2" charset="0"/>
          </a:endParaRPr>
        </a:p>
      </dgm:t>
    </dgm:pt>
    <dgm:pt modelId="{7993808A-0175-4BB0-B8CB-149DB5261810}" type="parTrans" cxnId="{E089E4A2-2339-41D9-A644-1D3E8206C9EA}">
      <dgm:prSet/>
      <dgm:spPr/>
      <dgm:t>
        <a:bodyPr/>
        <a:lstStyle/>
        <a:p>
          <a:endParaRPr lang="es-MX"/>
        </a:p>
      </dgm:t>
    </dgm:pt>
    <dgm:pt modelId="{7C43BE4B-B3A7-4FA3-A0B0-8ECA4AD055A9}" type="sibTrans" cxnId="{E089E4A2-2339-41D9-A644-1D3E8206C9EA}">
      <dgm:prSet/>
      <dgm:spPr/>
      <dgm:t>
        <a:bodyPr/>
        <a:lstStyle/>
        <a:p>
          <a:endParaRPr lang="es-MX"/>
        </a:p>
      </dgm:t>
    </dgm:pt>
    <dgm:pt modelId="{AF58B2FA-B63E-4CEE-9D84-83A160E725DE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000" b="1" dirty="0" smtClean="0">
              <a:latin typeface="Montserrat" panose="00000500000000000000" pitchFamily="2" charset="0"/>
            </a:rPr>
            <a:t>Quintana Roo, Campeche, Chiapas, Tabasco, Oaxaca, Veracruz, Guerrero, Yucatán. </a:t>
          </a:r>
          <a:endParaRPr lang="es-MX" sz="1000" b="1" dirty="0">
            <a:latin typeface="Montserrat" panose="00000500000000000000" pitchFamily="2" charset="0"/>
          </a:endParaRPr>
        </a:p>
      </dgm:t>
    </dgm:pt>
    <dgm:pt modelId="{6F3934B9-66DA-471E-933F-9CAFACED5ED5}" type="parTrans" cxnId="{6845AC6C-82E2-4C2A-993E-0754740D74F7}">
      <dgm:prSet/>
      <dgm:spPr/>
      <dgm:t>
        <a:bodyPr/>
        <a:lstStyle/>
        <a:p>
          <a:endParaRPr lang="es-MX"/>
        </a:p>
      </dgm:t>
    </dgm:pt>
    <dgm:pt modelId="{0625248B-D1A4-44D4-B196-996F967C124B}" type="sibTrans" cxnId="{6845AC6C-82E2-4C2A-993E-0754740D74F7}">
      <dgm:prSet/>
      <dgm:spPr/>
      <dgm:t>
        <a:bodyPr/>
        <a:lstStyle/>
        <a:p>
          <a:endParaRPr lang="es-MX"/>
        </a:p>
      </dgm:t>
    </dgm:pt>
    <dgm:pt modelId="{A85E3C0B-7E65-4353-AA24-350FA8F86F2F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000" b="1" dirty="0" smtClean="0">
              <a:latin typeface="Montserrat" panose="00000500000000000000" pitchFamily="2" charset="0"/>
            </a:rPr>
            <a:t>Ciudad de México, Estado de México, Morelos, Tlaxcala, Querétaro, Hidalgo, Michoacán, Puebla. </a:t>
          </a:r>
          <a:endParaRPr lang="es-MX" sz="1000" b="1" dirty="0">
            <a:latin typeface="Montserrat" panose="00000500000000000000" pitchFamily="2" charset="0"/>
          </a:endParaRPr>
        </a:p>
      </dgm:t>
    </dgm:pt>
    <dgm:pt modelId="{E8C5218D-F331-4FC4-9A18-C771326277A9}" type="parTrans" cxnId="{DE9FCD68-F72B-432D-94DC-03DF98578419}">
      <dgm:prSet/>
      <dgm:spPr/>
      <dgm:t>
        <a:bodyPr/>
        <a:lstStyle/>
        <a:p>
          <a:endParaRPr lang="es-MX"/>
        </a:p>
      </dgm:t>
    </dgm:pt>
    <dgm:pt modelId="{12C18DDD-24D0-43BE-84A6-E0A07B615CE6}" type="sibTrans" cxnId="{DE9FCD68-F72B-432D-94DC-03DF98578419}">
      <dgm:prSet/>
      <dgm:spPr/>
      <dgm:t>
        <a:bodyPr/>
        <a:lstStyle/>
        <a:p>
          <a:endParaRPr lang="es-MX"/>
        </a:p>
      </dgm:t>
    </dgm:pt>
    <dgm:pt modelId="{CA0ADD5C-4DE2-4BD8-8544-201CE850CB84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000" b="1" dirty="0" smtClean="0">
              <a:latin typeface="Montserrat" panose="00000500000000000000" pitchFamily="2" charset="0"/>
            </a:rPr>
            <a:t> </a:t>
          </a:r>
        </a:p>
        <a:p>
          <a:r>
            <a:rPr lang="es-MX" sz="1000" b="1" dirty="0" smtClean="0">
              <a:latin typeface="Montserrat" panose="00000500000000000000" pitchFamily="2" charset="0"/>
            </a:rPr>
            <a:t>Jalisco, Nayarit, Guanajuato, San Luis Potosi, Tamaulipas, Zacatecas, Aguascalientes, Colima.</a:t>
          </a:r>
        </a:p>
        <a:p>
          <a:endParaRPr lang="es-MX" sz="1000" b="1" dirty="0">
            <a:latin typeface="Montserrat" panose="00000500000000000000" pitchFamily="2" charset="0"/>
          </a:endParaRPr>
        </a:p>
      </dgm:t>
    </dgm:pt>
    <dgm:pt modelId="{9223720C-1BE1-4EA4-9137-B3193164A710}" type="parTrans" cxnId="{6935C2B5-42BC-4B89-B393-8C9D0DE77675}">
      <dgm:prSet/>
      <dgm:spPr/>
      <dgm:t>
        <a:bodyPr/>
        <a:lstStyle/>
        <a:p>
          <a:endParaRPr lang="es-MX"/>
        </a:p>
      </dgm:t>
    </dgm:pt>
    <dgm:pt modelId="{33C107CD-9BE0-4FA3-A36B-7D23091FFA39}" type="sibTrans" cxnId="{6935C2B5-42BC-4B89-B393-8C9D0DE77675}">
      <dgm:prSet/>
      <dgm:spPr/>
      <dgm:t>
        <a:bodyPr/>
        <a:lstStyle/>
        <a:p>
          <a:endParaRPr lang="es-MX"/>
        </a:p>
      </dgm:t>
    </dgm:pt>
    <dgm:pt modelId="{D15F98D9-A6B3-4FC9-88E7-D4FE628A5844}" type="pres">
      <dgm:prSet presAssocID="{D92E5518-544F-42F7-B1BA-51E306FD0807}" presName="linearFlow" presStyleCnt="0">
        <dgm:presLayoutVars>
          <dgm:dir/>
          <dgm:resizeHandles val="exact"/>
        </dgm:presLayoutVars>
      </dgm:prSet>
      <dgm:spPr/>
    </dgm:pt>
    <dgm:pt modelId="{74265045-8ED6-40A7-9CD4-6F5B9440CB18}" type="pres">
      <dgm:prSet presAssocID="{783EC8ED-E4AC-4919-AD66-E81CC3188A8C}" presName="composite" presStyleCnt="0"/>
      <dgm:spPr/>
    </dgm:pt>
    <dgm:pt modelId="{203CA48C-4DCD-4BDD-83E0-B8E2338B2661}" type="pres">
      <dgm:prSet presAssocID="{783EC8ED-E4AC-4919-AD66-E81CC3188A8C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76B0304-6958-4610-BC00-27B50814099D}" type="pres">
      <dgm:prSet presAssocID="{783EC8ED-E4AC-4919-AD66-E81CC3188A8C}" presName="txShp" presStyleLbl="node1" presStyleIdx="0" presStyleCnt="4" custLinFactNeighborX="-293" custLinFactNeighborY="7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A7AE74-8AA0-436B-87CA-587375365454}" type="pres">
      <dgm:prSet presAssocID="{7C43BE4B-B3A7-4FA3-A0B0-8ECA4AD055A9}" presName="spacing" presStyleCnt="0"/>
      <dgm:spPr/>
    </dgm:pt>
    <dgm:pt modelId="{64CB29E8-EC96-4C13-A5B2-A06C7D8F5360}" type="pres">
      <dgm:prSet presAssocID="{AF58B2FA-B63E-4CEE-9D84-83A160E725DE}" presName="composite" presStyleCnt="0"/>
      <dgm:spPr/>
    </dgm:pt>
    <dgm:pt modelId="{F3D2B84A-DD6B-40CF-B0ED-974702BEB06D}" type="pres">
      <dgm:prSet presAssocID="{AF58B2FA-B63E-4CEE-9D84-83A160E725DE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6810072-EC0D-4728-BACC-8FA97366F53E}" type="pres">
      <dgm:prSet presAssocID="{AF58B2FA-B63E-4CEE-9D84-83A160E725D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B67B23-BD24-4BAA-9E4C-7786ECDF921A}" type="pres">
      <dgm:prSet presAssocID="{0625248B-D1A4-44D4-B196-996F967C124B}" presName="spacing" presStyleCnt="0"/>
      <dgm:spPr/>
    </dgm:pt>
    <dgm:pt modelId="{A6E731FE-AA44-4595-A1A5-885FA45B94CC}" type="pres">
      <dgm:prSet presAssocID="{A85E3C0B-7E65-4353-AA24-350FA8F86F2F}" presName="composite" presStyleCnt="0"/>
      <dgm:spPr/>
    </dgm:pt>
    <dgm:pt modelId="{3FB48DB0-DE9F-471E-9CCB-2B26FCCF6247}" type="pres">
      <dgm:prSet presAssocID="{A85E3C0B-7E65-4353-AA24-350FA8F86F2F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59B27F7-A05B-440C-AC05-305CC8814E82}" type="pres">
      <dgm:prSet presAssocID="{A85E3C0B-7E65-4353-AA24-350FA8F86F2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CFDC7B-F388-44E4-A3ED-1EB3B228E184}" type="pres">
      <dgm:prSet presAssocID="{12C18DDD-24D0-43BE-84A6-E0A07B615CE6}" presName="spacing" presStyleCnt="0"/>
      <dgm:spPr/>
    </dgm:pt>
    <dgm:pt modelId="{4E0ECB6E-C98B-48D7-A18C-576DBC78F0AB}" type="pres">
      <dgm:prSet presAssocID="{CA0ADD5C-4DE2-4BD8-8544-201CE850CB84}" presName="composite" presStyleCnt="0"/>
      <dgm:spPr/>
    </dgm:pt>
    <dgm:pt modelId="{418992B9-AEE0-442C-96A6-0C177EF9FDCD}" type="pres">
      <dgm:prSet presAssocID="{CA0ADD5C-4DE2-4BD8-8544-201CE850CB84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83D0D86F-6A0A-4087-9E2A-7758AD5122FB}" type="pres">
      <dgm:prSet presAssocID="{CA0ADD5C-4DE2-4BD8-8544-201CE850CB8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5210226-9EC9-4AA5-82DE-E226D18087C3}" type="presOf" srcId="{D92E5518-544F-42F7-B1BA-51E306FD0807}" destId="{D15F98D9-A6B3-4FC9-88E7-D4FE628A5844}" srcOrd="0" destOrd="0" presId="urn:microsoft.com/office/officeart/2005/8/layout/vList3"/>
    <dgm:cxn modelId="{E089E4A2-2339-41D9-A644-1D3E8206C9EA}" srcId="{D92E5518-544F-42F7-B1BA-51E306FD0807}" destId="{783EC8ED-E4AC-4919-AD66-E81CC3188A8C}" srcOrd="0" destOrd="0" parTransId="{7993808A-0175-4BB0-B8CB-149DB5261810}" sibTransId="{7C43BE4B-B3A7-4FA3-A0B0-8ECA4AD055A9}"/>
    <dgm:cxn modelId="{1F04A9EE-B545-4900-9360-31D6B0C2A590}" type="presOf" srcId="{783EC8ED-E4AC-4919-AD66-E81CC3188A8C}" destId="{E76B0304-6958-4610-BC00-27B50814099D}" srcOrd="0" destOrd="0" presId="urn:microsoft.com/office/officeart/2005/8/layout/vList3"/>
    <dgm:cxn modelId="{DE9FCD68-F72B-432D-94DC-03DF98578419}" srcId="{D92E5518-544F-42F7-B1BA-51E306FD0807}" destId="{A85E3C0B-7E65-4353-AA24-350FA8F86F2F}" srcOrd="2" destOrd="0" parTransId="{E8C5218D-F331-4FC4-9A18-C771326277A9}" sibTransId="{12C18DDD-24D0-43BE-84A6-E0A07B615CE6}"/>
    <dgm:cxn modelId="{CA1E55B5-B227-4BE3-BEDB-EF653F0CCB63}" type="presOf" srcId="{AF58B2FA-B63E-4CEE-9D84-83A160E725DE}" destId="{46810072-EC0D-4728-BACC-8FA97366F53E}" srcOrd="0" destOrd="0" presId="urn:microsoft.com/office/officeart/2005/8/layout/vList3"/>
    <dgm:cxn modelId="{6845AC6C-82E2-4C2A-993E-0754740D74F7}" srcId="{D92E5518-544F-42F7-B1BA-51E306FD0807}" destId="{AF58B2FA-B63E-4CEE-9D84-83A160E725DE}" srcOrd="1" destOrd="0" parTransId="{6F3934B9-66DA-471E-933F-9CAFACED5ED5}" sibTransId="{0625248B-D1A4-44D4-B196-996F967C124B}"/>
    <dgm:cxn modelId="{6935C2B5-42BC-4B89-B393-8C9D0DE77675}" srcId="{D92E5518-544F-42F7-B1BA-51E306FD0807}" destId="{CA0ADD5C-4DE2-4BD8-8544-201CE850CB84}" srcOrd="3" destOrd="0" parTransId="{9223720C-1BE1-4EA4-9137-B3193164A710}" sibTransId="{33C107CD-9BE0-4FA3-A36B-7D23091FFA39}"/>
    <dgm:cxn modelId="{370B8A0B-DE75-4FEA-A450-67C83E53D20A}" type="presOf" srcId="{CA0ADD5C-4DE2-4BD8-8544-201CE850CB84}" destId="{83D0D86F-6A0A-4087-9E2A-7758AD5122FB}" srcOrd="0" destOrd="0" presId="urn:microsoft.com/office/officeart/2005/8/layout/vList3"/>
    <dgm:cxn modelId="{6DE3B1B4-3AB1-42DE-97A8-558668EEA9EC}" type="presOf" srcId="{A85E3C0B-7E65-4353-AA24-350FA8F86F2F}" destId="{B59B27F7-A05B-440C-AC05-305CC8814E82}" srcOrd="0" destOrd="0" presId="urn:microsoft.com/office/officeart/2005/8/layout/vList3"/>
    <dgm:cxn modelId="{9D33B6AB-1003-41F8-B6CD-BF7F12661DEF}" type="presParOf" srcId="{D15F98D9-A6B3-4FC9-88E7-D4FE628A5844}" destId="{74265045-8ED6-40A7-9CD4-6F5B9440CB18}" srcOrd="0" destOrd="0" presId="urn:microsoft.com/office/officeart/2005/8/layout/vList3"/>
    <dgm:cxn modelId="{F63FFB9F-6783-444F-95AE-538E5A460EA5}" type="presParOf" srcId="{74265045-8ED6-40A7-9CD4-6F5B9440CB18}" destId="{203CA48C-4DCD-4BDD-83E0-B8E2338B2661}" srcOrd="0" destOrd="0" presId="urn:microsoft.com/office/officeart/2005/8/layout/vList3"/>
    <dgm:cxn modelId="{E6E5F03F-918D-468F-92D9-4E573D99D4F5}" type="presParOf" srcId="{74265045-8ED6-40A7-9CD4-6F5B9440CB18}" destId="{E76B0304-6958-4610-BC00-27B50814099D}" srcOrd="1" destOrd="0" presId="urn:microsoft.com/office/officeart/2005/8/layout/vList3"/>
    <dgm:cxn modelId="{33419E10-82B2-459C-B975-12B2588D2B67}" type="presParOf" srcId="{D15F98D9-A6B3-4FC9-88E7-D4FE628A5844}" destId="{3AA7AE74-8AA0-436B-87CA-587375365454}" srcOrd="1" destOrd="0" presId="urn:microsoft.com/office/officeart/2005/8/layout/vList3"/>
    <dgm:cxn modelId="{9D84F4C3-19C0-4C9D-9A13-51A1B2CF6809}" type="presParOf" srcId="{D15F98D9-A6B3-4FC9-88E7-D4FE628A5844}" destId="{64CB29E8-EC96-4C13-A5B2-A06C7D8F5360}" srcOrd="2" destOrd="0" presId="urn:microsoft.com/office/officeart/2005/8/layout/vList3"/>
    <dgm:cxn modelId="{808417A2-6975-462D-8B53-812CAB7CA903}" type="presParOf" srcId="{64CB29E8-EC96-4C13-A5B2-A06C7D8F5360}" destId="{F3D2B84A-DD6B-40CF-B0ED-974702BEB06D}" srcOrd="0" destOrd="0" presId="urn:microsoft.com/office/officeart/2005/8/layout/vList3"/>
    <dgm:cxn modelId="{296A642D-B293-45FC-A6F4-C62150B0E60A}" type="presParOf" srcId="{64CB29E8-EC96-4C13-A5B2-A06C7D8F5360}" destId="{46810072-EC0D-4728-BACC-8FA97366F53E}" srcOrd="1" destOrd="0" presId="urn:microsoft.com/office/officeart/2005/8/layout/vList3"/>
    <dgm:cxn modelId="{28F95E4A-82D5-443F-B9B6-80ED0844B8F1}" type="presParOf" srcId="{D15F98D9-A6B3-4FC9-88E7-D4FE628A5844}" destId="{0CB67B23-BD24-4BAA-9E4C-7786ECDF921A}" srcOrd="3" destOrd="0" presId="urn:microsoft.com/office/officeart/2005/8/layout/vList3"/>
    <dgm:cxn modelId="{87411E46-EE8C-400D-ACC2-905E8384B065}" type="presParOf" srcId="{D15F98D9-A6B3-4FC9-88E7-D4FE628A5844}" destId="{A6E731FE-AA44-4595-A1A5-885FA45B94CC}" srcOrd="4" destOrd="0" presId="urn:microsoft.com/office/officeart/2005/8/layout/vList3"/>
    <dgm:cxn modelId="{25ABFA10-3CDF-4CA7-ADA2-5C83B0F43F76}" type="presParOf" srcId="{A6E731FE-AA44-4595-A1A5-885FA45B94CC}" destId="{3FB48DB0-DE9F-471E-9CCB-2B26FCCF6247}" srcOrd="0" destOrd="0" presId="urn:microsoft.com/office/officeart/2005/8/layout/vList3"/>
    <dgm:cxn modelId="{71946A5A-860C-46F8-ADE7-B8BEF2AAE091}" type="presParOf" srcId="{A6E731FE-AA44-4595-A1A5-885FA45B94CC}" destId="{B59B27F7-A05B-440C-AC05-305CC8814E82}" srcOrd="1" destOrd="0" presId="urn:microsoft.com/office/officeart/2005/8/layout/vList3"/>
    <dgm:cxn modelId="{8260C486-28B3-4AB4-9607-34FA5074F417}" type="presParOf" srcId="{D15F98D9-A6B3-4FC9-88E7-D4FE628A5844}" destId="{C1CFDC7B-F388-44E4-A3ED-1EB3B228E184}" srcOrd="5" destOrd="0" presId="urn:microsoft.com/office/officeart/2005/8/layout/vList3"/>
    <dgm:cxn modelId="{26854696-FED1-4993-B574-6A87FA61C960}" type="presParOf" srcId="{D15F98D9-A6B3-4FC9-88E7-D4FE628A5844}" destId="{4E0ECB6E-C98B-48D7-A18C-576DBC78F0AB}" srcOrd="6" destOrd="0" presId="urn:microsoft.com/office/officeart/2005/8/layout/vList3"/>
    <dgm:cxn modelId="{E9688BD2-BC60-434E-A877-ACDC22431B64}" type="presParOf" srcId="{4E0ECB6E-C98B-48D7-A18C-576DBC78F0AB}" destId="{418992B9-AEE0-442C-96A6-0C177EF9FDCD}" srcOrd="0" destOrd="0" presId="urn:microsoft.com/office/officeart/2005/8/layout/vList3"/>
    <dgm:cxn modelId="{E55F9975-54BA-4422-B3D8-3639BD9795BF}" type="presParOf" srcId="{4E0ECB6E-C98B-48D7-A18C-576DBC78F0AB}" destId="{83D0D86F-6A0A-4087-9E2A-7758AD5122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C7FC95-F420-487D-B280-C0DD55C65E4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617ABE9-B7F1-4CE6-A5F2-571B98902EF9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2" charset="0"/>
            </a:rPr>
            <a:t>Erradicar el adultocentrismo </a:t>
          </a:r>
          <a:endParaRPr lang="es-MX" b="1" dirty="0">
            <a:latin typeface="Montserrat" panose="00000500000000000000" pitchFamily="2" charset="0"/>
          </a:endParaRPr>
        </a:p>
      </dgm:t>
    </dgm:pt>
    <dgm:pt modelId="{FD7CD5BD-4B7A-43A3-8A14-4D632C527A8F}" type="parTrans" cxnId="{40133452-7274-403B-9F63-4E0542CDB0A7}">
      <dgm:prSet/>
      <dgm:spPr/>
      <dgm:t>
        <a:bodyPr/>
        <a:lstStyle/>
        <a:p>
          <a:endParaRPr lang="es-MX"/>
        </a:p>
      </dgm:t>
    </dgm:pt>
    <dgm:pt modelId="{DE0C8541-C1F6-46A4-93AE-9ACF34C3A460}" type="sibTrans" cxnId="{40133452-7274-403B-9F63-4E0542CDB0A7}">
      <dgm:prSet/>
      <dgm:spPr/>
      <dgm:t>
        <a:bodyPr/>
        <a:lstStyle/>
        <a:p>
          <a:endParaRPr lang="es-MX"/>
        </a:p>
      </dgm:t>
    </dgm:pt>
    <dgm:pt modelId="{E4570052-6CFC-40EB-A507-E43316B646DA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2" charset="0"/>
            </a:rPr>
            <a:t>Ser parte del diseño de estrategias y políticas públicas </a:t>
          </a:r>
          <a:endParaRPr lang="es-MX" b="1" dirty="0">
            <a:latin typeface="Montserrat" panose="00000500000000000000" pitchFamily="2" charset="0"/>
          </a:endParaRPr>
        </a:p>
      </dgm:t>
    </dgm:pt>
    <dgm:pt modelId="{49ED119F-3292-4779-B8F8-EB713C36416E}" type="parTrans" cxnId="{52D273E6-40F7-4E7B-9CC3-D01366CD3F90}">
      <dgm:prSet/>
      <dgm:spPr/>
      <dgm:t>
        <a:bodyPr/>
        <a:lstStyle/>
        <a:p>
          <a:endParaRPr lang="es-MX"/>
        </a:p>
      </dgm:t>
    </dgm:pt>
    <dgm:pt modelId="{E5F575EA-5E37-4FF9-BEE5-D657EFF9FA2A}" type="sibTrans" cxnId="{52D273E6-40F7-4E7B-9CC3-D01366CD3F90}">
      <dgm:prSet/>
      <dgm:spPr/>
      <dgm:t>
        <a:bodyPr/>
        <a:lstStyle/>
        <a:p>
          <a:endParaRPr lang="es-MX"/>
        </a:p>
      </dgm:t>
    </dgm:pt>
    <dgm:pt modelId="{E2D288D4-5C32-4AEF-AA73-8C6C79697656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2" charset="0"/>
            </a:rPr>
            <a:t>Fortalecer redes de cooperación entre personas jóvenes</a:t>
          </a:r>
          <a:endParaRPr lang="es-MX" b="1" dirty="0">
            <a:latin typeface="Montserrat" panose="00000500000000000000" pitchFamily="2" charset="0"/>
          </a:endParaRPr>
        </a:p>
      </dgm:t>
    </dgm:pt>
    <dgm:pt modelId="{DDEAF8E3-C2C4-45C4-B1F6-D32BF335FCD3}" type="parTrans" cxnId="{5708F7EE-0421-4DB7-AE84-0819BDA68047}">
      <dgm:prSet/>
      <dgm:spPr/>
      <dgm:t>
        <a:bodyPr/>
        <a:lstStyle/>
        <a:p>
          <a:endParaRPr lang="es-MX"/>
        </a:p>
      </dgm:t>
    </dgm:pt>
    <dgm:pt modelId="{74B29C79-D550-4538-9087-BBBDAE64324C}" type="sibTrans" cxnId="{5708F7EE-0421-4DB7-AE84-0819BDA68047}">
      <dgm:prSet/>
      <dgm:spPr/>
      <dgm:t>
        <a:bodyPr/>
        <a:lstStyle/>
        <a:p>
          <a:endParaRPr lang="es-MX"/>
        </a:p>
      </dgm:t>
    </dgm:pt>
    <dgm:pt modelId="{7B891147-43A5-4AD2-AF82-B21964DA4E56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2" charset="0"/>
            </a:rPr>
            <a:t>Contar con espacios de escucha, participación e interlocución generados desde los gobiernos </a:t>
          </a:r>
          <a:endParaRPr lang="es-MX" b="1" dirty="0">
            <a:latin typeface="Montserrat" panose="00000500000000000000" pitchFamily="2" charset="0"/>
          </a:endParaRPr>
        </a:p>
      </dgm:t>
    </dgm:pt>
    <dgm:pt modelId="{161E8F92-C6E6-4DE4-A73F-AEBFD50FDE3D}" type="parTrans" cxnId="{328CCFBC-409F-43B3-9232-6D5BF4A34296}">
      <dgm:prSet/>
      <dgm:spPr/>
      <dgm:t>
        <a:bodyPr/>
        <a:lstStyle/>
        <a:p>
          <a:endParaRPr lang="es-MX"/>
        </a:p>
      </dgm:t>
    </dgm:pt>
    <dgm:pt modelId="{63357A02-89A4-4661-98D4-3095C039443B}" type="sibTrans" cxnId="{328CCFBC-409F-43B3-9232-6D5BF4A34296}">
      <dgm:prSet/>
      <dgm:spPr/>
      <dgm:t>
        <a:bodyPr/>
        <a:lstStyle/>
        <a:p>
          <a:endParaRPr lang="es-MX"/>
        </a:p>
      </dgm:t>
    </dgm:pt>
    <dgm:pt modelId="{B6283B46-E289-47BA-8C39-0BCA86AB3979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2" charset="0"/>
            </a:rPr>
            <a:t>Que se respeten y garanticen sus derechos humanos </a:t>
          </a:r>
          <a:endParaRPr lang="es-MX" b="1" dirty="0">
            <a:latin typeface="Montserrat" panose="00000500000000000000" pitchFamily="2" charset="0"/>
          </a:endParaRPr>
        </a:p>
      </dgm:t>
    </dgm:pt>
    <dgm:pt modelId="{33554F3E-0382-4BD5-BF27-48BB3D6A4F29}" type="parTrans" cxnId="{11756712-4ADF-45D0-B143-188434530835}">
      <dgm:prSet/>
      <dgm:spPr/>
      <dgm:t>
        <a:bodyPr/>
        <a:lstStyle/>
        <a:p>
          <a:endParaRPr lang="es-MX"/>
        </a:p>
      </dgm:t>
    </dgm:pt>
    <dgm:pt modelId="{C843BB58-18BF-4A1F-B4A3-6167ADE1B2C2}" type="sibTrans" cxnId="{11756712-4ADF-45D0-B143-188434530835}">
      <dgm:prSet/>
      <dgm:spPr/>
      <dgm:t>
        <a:bodyPr/>
        <a:lstStyle/>
        <a:p>
          <a:endParaRPr lang="es-MX"/>
        </a:p>
      </dgm:t>
    </dgm:pt>
    <dgm:pt modelId="{E26BAB44-10AE-46DE-9086-C9BF5E0B0ABF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2" charset="0"/>
            </a:rPr>
            <a:t>Sumarles a procesos de pacificación en lo comunitario, político, social y gubernamental</a:t>
          </a:r>
          <a:endParaRPr lang="es-MX" b="1" dirty="0">
            <a:latin typeface="Montserrat" panose="00000500000000000000" pitchFamily="2" charset="0"/>
          </a:endParaRPr>
        </a:p>
      </dgm:t>
    </dgm:pt>
    <dgm:pt modelId="{BFD6FABF-C5DC-4950-9292-C9AECA779236}" type="parTrans" cxnId="{08980EDF-D47B-4A3A-B6E5-8B0E159B4BC1}">
      <dgm:prSet/>
      <dgm:spPr/>
      <dgm:t>
        <a:bodyPr/>
        <a:lstStyle/>
        <a:p>
          <a:endParaRPr lang="es-MX"/>
        </a:p>
      </dgm:t>
    </dgm:pt>
    <dgm:pt modelId="{B2C9245B-1D59-48DE-8AF5-F29F140259AF}" type="sibTrans" cxnId="{08980EDF-D47B-4A3A-B6E5-8B0E159B4BC1}">
      <dgm:prSet/>
      <dgm:spPr/>
      <dgm:t>
        <a:bodyPr/>
        <a:lstStyle/>
        <a:p>
          <a:endParaRPr lang="es-MX"/>
        </a:p>
      </dgm:t>
    </dgm:pt>
    <dgm:pt modelId="{792522AD-0886-4B60-9F05-F8AE1D6BA075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2" charset="0"/>
            </a:rPr>
            <a:t>Incorporar la perspectiva de género y juventudes</a:t>
          </a:r>
          <a:endParaRPr lang="es-MX" b="1" dirty="0">
            <a:latin typeface="Montserrat" panose="00000500000000000000" pitchFamily="2" charset="0"/>
          </a:endParaRPr>
        </a:p>
      </dgm:t>
    </dgm:pt>
    <dgm:pt modelId="{3DB6A558-4F51-47FA-BF4E-6FAF1A4F8182}" type="parTrans" cxnId="{E165F10D-A484-48C0-8CD9-77A6965BFB7D}">
      <dgm:prSet/>
      <dgm:spPr/>
      <dgm:t>
        <a:bodyPr/>
        <a:lstStyle/>
        <a:p>
          <a:endParaRPr lang="es-MX"/>
        </a:p>
      </dgm:t>
    </dgm:pt>
    <dgm:pt modelId="{8311DD94-2458-4540-8DB3-2E1C7E2AA5ED}" type="sibTrans" cxnId="{E165F10D-A484-48C0-8CD9-77A6965BFB7D}">
      <dgm:prSet/>
      <dgm:spPr/>
      <dgm:t>
        <a:bodyPr/>
        <a:lstStyle/>
        <a:p>
          <a:endParaRPr lang="es-MX"/>
        </a:p>
      </dgm:t>
    </dgm:pt>
    <dgm:pt modelId="{6313AB27-E3F1-4833-B80F-45D0DE00A92E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2" charset="0"/>
            </a:rPr>
            <a:t>Generar estrategias incluyentes, diversas y abiertas al dialogo </a:t>
          </a:r>
          <a:endParaRPr lang="es-MX" b="1" dirty="0">
            <a:latin typeface="Montserrat" panose="00000500000000000000" pitchFamily="2" charset="0"/>
          </a:endParaRPr>
        </a:p>
      </dgm:t>
    </dgm:pt>
    <dgm:pt modelId="{B0B3C155-3AB3-46AA-89D4-0063D37202D1}" type="parTrans" cxnId="{8EDD2536-51CC-45ED-A3A6-2B8ADBDE97F1}">
      <dgm:prSet/>
      <dgm:spPr/>
      <dgm:t>
        <a:bodyPr/>
        <a:lstStyle/>
        <a:p>
          <a:endParaRPr lang="es-MX"/>
        </a:p>
      </dgm:t>
    </dgm:pt>
    <dgm:pt modelId="{EA395D06-FA9D-4564-8D01-0938FC682B42}" type="sibTrans" cxnId="{8EDD2536-51CC-45ED-A3A6-2B8ADBDE97F1}">
      <dgm:prSet/>
      <dgm:spPr/>
      <dgm:t>
        <a:bodyPr/>
        <a:lstStyle/>
        <a:p>
          <a:endParaRPr lang="es-MX"/>
        </a:p>
      </dgm:t>
    </dgm:pt>
    <dgm:pt modelId="{068A6232-8A70-4CE1-BC47-F698DD42218E}" type="pres">
      <dgm:prSet presAssocID="{C4C7FC95-F420-487D-B280-C0DD55C65E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3A420C6-C240-40B2-A0F3-6E073790798D}" type="pres">
      <dgm:prSet presAssocID="{5617ABE9-B7F1-4CE6-A5F2-571B98902EF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DE6E6F-9AEC-48C9-B0D2-793F2A43A658}" type="pres">
      <dgm:prSet presAssocID="{DE0C8541-C1F6-46A4-93AE-9ACF34C3A460}" presName="sibTrans" presStyleCnt="0"/>
      <dgm:spPr/>
    </dgm:pt>
    <dgm:pt modelId="{A033D470-71E9-4429-9AED-CF83B614E27B}" type="pres">
      <dgm:prSet presAssocID="{E4570052-6CFC-40EB-A507-E43316B646D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BD32A9-764E-4FED-8680-14DAB0CF5EE6}" type="pres">
      <dgm:prSet presAssocID="{E5F575EA-5E37-4FF9-BEE5-D657EFF9FA2A}" presName="sibTrans" presStyleCnt="0"/>
      <dgm:spPr/>
    </dgm:pt>
    <dgm:pt modelId="{B2214E64-90AD-4BD5-A21D-A66273413DB6}" type="pres">
      <dgm:prSet presAssocID="{E2D288D4-5C32-4AEF-AA73-8C6C7969765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6BC634-81CF-462E-85BF-B781C874F3A1}" type="pres">
      <dgm:prSet presAssocID="{74B29C79-D550-4538-9087-BBBDAE64324C}" presName="sibTrans" presStyleCnt="0"/>
      <dgm:spPr/>
    </dgm:pt>
    <dgm:pt modelId="{C27C46B7-53A9-4269-8B35-3974E09B9D24}" type="pres">
      <dgm:prSet presAssocID="{7B891147-43A5-4AD2-AF82-B21964DA4E5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19F0A7-78CB-4E31-BF51-4B1A0B4521FD}" type="pres">
      <dgm:prSet presAssocID="{63357A02-89A4-4661-98D4-3095C039443B}" presName="sibTrans" presStyleCnt="0"/>
      <dgm:spPr/>
    </dgm:pt>
    <dgm:pt modelId="{EE6B126D-DF10-4DC5-8BEE-A16EE5B1C21D}" type="pres">
      <dgm:prSet presAssocID="{B6283B46-E289-47BA-8C39-0BCA86AB397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6EB7F1-4A7E-413B-B4A4-229C2E176E9C}" type="pres">
      <dgm:prSet presAssocID="{C843BB58-18BF-4A1F-B4A3-6167ADE1B2C2}" presName="sibTrans" presStyleCnt="0"/>
      <dgm:spPr/>
    </dgm:pt>
    <dgm:pt modelId="{0AB0930A-DB06-41F8-AA68-8DC6D81DBC5D}" type="pres">
      <dgm:prSet presAssocID="{E26BAB44-10AE-46DE-9086-C9BF5E0B0AB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1A49E7-25BC-463E-A83A-1CDEBC73C681}" type="pres">
      <dgm:prSet presAssocID="{B2C9245B-1D59-48DE-8AF5-F29F140259AF}" presName="sibTrans" presStyleCnt="0"/>
      <dgm:spPr/>
    </dgm:pt>
    <dgm:pt modelId="{66268A8E-A036-4C5A-8B40-7DE763A2259A}" type="pres">
      <dgm:prSet presAssocID="{792522AD-0886-4B60-9F05-F8AE1D6BA07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C79C23-208A-4113-B803-36923BC42E21}" type="pres">
      <dgm:prSet presAssocID="{8311DD94-2458-4540-8DB3-2E1C7E2AA5ED}" presName="sibTrans" presStyleCnt="0"/>
      <dgm:spPr/>
    </dgm:pt>
    <dgm:pt modelId="{AAD20212-0537-4B12-B3FE-CFEEA31C13C5}" type="pres">
      <dgm:prSet presAssocID="{6313AB27-E3F1-4833-B80F-45D0DE00A92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A8A99B-CE76-41ED-AEBA-18A99AE21900}" type="presOf" srcId="{E2D288D4-5C32-4AEF-AA73-8C6C79697656}" destId="{B2214E64-90AD-4BD5-A21D-A66273413DB6}" srcOrd="0" destOrd="0" presId="urn:microsoft.com/office/officeart/2005/8/layout/default"/>
    <dgm:cxn modelId="{5734BF12-1AC8-4F6E-B587-C1E18DD7A120}" type="presOf" srcId="{E26BAB44-10AE-46DE-9086-C9BF5E0B0ABF}" destId="{0AB0930A-DB06-41F8-AA68-8DC6D81DBC5D}" srcOrd="0" destOrd="0" presId="urn:microsoft.com/office/officeart/2005/8/layout/default"/>
    <dgm:cxn modelId="{08980EDF-D47B-4A3A-B6E5-8B0E159B4BC1}" srcId="{C4C7FC95-F420-487D-B280-C0DD55C65E4A}" destId="{E26BAB44-10AE-46DE-9086-C9BF5E0B0ABF}" srcOrd="5" destOrd="0" parTransId="{BFD6FABF-C5DC-4950-9292-C9AECA779236}" sibTransId="{B2C9245B-1D59-48DE-8AF5-F29F140259AF}"/>
    <dgm:cxn modelId="{52D273E6-40F7-4E7B-9CC3-D01366CD3F90}" srcId="{C4C7FC95-F420-487D-B280-C0DD55C65E4A}" destId="{E4570052-6CFC-40EB-A507-E43316B646DA}" srcOrd="1" destOrd="0" parTransId="{49ED119F-3292-4779-B8F8-EB713C36416E}" sibTransId="{E5F575EA-5E37-4FF9-BEE5-D657EFF9FA2A}"/>
    <dgm:cxn modelId="{40133452-7274-403B-9F63-4E0542CDB0A7}" srcId="{C4C7FC95-F420-487D-B280-C0DD55C65E4A}" destId="{5617ABE9-B7F1-4CE6-A5F2-571B98902EF9}" srcOrd="0" destOrd="0" parTransId="{FD7CD5BD-4B7A-43A3-8A14-4D632C527A8F}" sibTransId="{DE0C8541-C1F6-46A4-93AE-9ACF34C3A460}"/>
    <dgm:cxn modelId="{11756712-4ADF-45D0-B143-188434530835}" srcId="{C4C7FC95-F420-487D-B280-C0DD55C65E4A}" destId="{B6283B46-E289-47BA-8C39-0BCA86AB3979}" srcOrd="4" destOrd="0" parTransId="{33554F3E-0382-4BD5-BF27-48BB3D6A4F29}" sibTransId="{C843BB58-18BF-4A1F-B4A3-6167ADE1B2C2}"/>
    <dgm:cxn modelId="{328CCFBC-409F-43B3-9232-6D5BF4A34296}" srcId="{C4C7FC95-F420-487D-B280-C0DD55C65E4A}" destId="{7B891147-43A5-4AD2-AF82-B21964DA4E56}" srcOrd="3" destOrd="0" parTransId="{161E8F92-C6E6-4DE4-A73F-AEBFD50FDE3D}" sibTransId="{63357A02-89A4-4661-98D4-3095C039443B}"/>
    <dgm:cxn modelId="{B9B91AD6-49BD-4FC9-9338-6663C6D41B0C}" type="presOf" srcId="{5617ABE9-B7F1-4CE6-A5F2-571B98902EF9}" destId="{A3A420C6-C240-40B2-A0F3-6E073790798D}" srcOrd="0" destOrd="0" presId="urn:microsoft.com/office/officeart/2005/8/layout/default"/>
    <dgm:cxn modelId="{5708F7EE-0421-4DB7-AE84-0819BDA68047}" srcId="{C4C7FC95-F420-487D-B280-C0DD55C65E4A}" destId="{E2D288D4-5C32-4AEF-AA73-8C6C79697656}" srcOrd="2" destOrd="0" parTransId="{DDEAF8E3-C2C4-45C4-B1F6-D32BF335FCD3}" sibTransId="{74B29C79-D550-4538-9087-BBBDAE64324C}"/>
    <dgm:cxn modelId="{CD6B4684-BDFF-4481-A349-4383AB4F072F}" type="presOf" srcId="{792522AD-0886-4B60-9F05-F8AE1D6BA075}" destId="{66268A8E-A036-4C5A-8B40-7DE763A2259A}" srcOrd="0" destOrd="0" presId="urn:microsoft.com/office/officeart/2005/8/layout/default"/>
    <dgm:cxn modelId="{E165F10D-A484-48C0-8CD9-77A6965BFB7D}" srcId="{C4C7FC95-F420-487D-B280-C0DD55C65E4A}" destId="{792522AD-0886-4B60-9F05-F8AE1D6BA075}" srcOrd="6" destOrd="0" parTransId="{3DB6A558-4F51-47FA-BF4E-6FAF1A4F8182}" sibTransId="{8311DD94-2458-4540-8DB3-2E1C7E2AA5ED}"/>
    <dgm:cxn modelId="{8EDD2536-51CC-45ED-A3A6-2B8ADBDE97F1}" srcId="{C4C7FC95-F420-487D-B280-C0DD55C65E4A}" destId="{6313AB27-E3F1-4833-B80F-45D0DE00A92E}" srcOrd="7" destOrd="0" parTransId="{B0B3C155-3AB3-46AA-89D4-0063D37202D1}" sibTransId="{EA395D06-FA9D-4564-8D01-0938FC682B42}"/>
    <dgm:cxn modelId="{3881CCF3-3C5A-417D-A6A1-D9A7C2683B84}" type="presOf" srcId="{C4C7FC95-F420-487D-B280-C0DD55C65E4A}" destId="{068A6232-8A70-4CE1-BC47-F698DD42218E}" srcOrd="0" destOrd="0" presId="urn:microsoft.com/office/officeart/2005/8/layout/default"/>
    <dgm:cxn modelId="{9CBABAB2-692F-4B03-A314-6771A7B7703E}" type="presOf" srcId="{E4570052-6CFC-40EB-A507-E43316B646DA}" destId="{A033D470-71E9-4429-9AED-CF83B614E27B}" srcOrd="0" destOrd="0" presId="urn:microsoft.com/office/officeart/2005/8/layout/default"/>
    <dgm:cxn modelId="{3311EF22-9E77-411A-9FC8-AF5F2C994C95}" type="presOf" srcId="{6313AB27-E3F1-4833-B80F-45D0DE00A92E}" destId="{AAD20212-0537-4B12-B3FE-CFEEA31C13C5}" srcOrd="0" destOrd="0" presId="urn:microsoft.com/office/officeart/2005/8/layout/default"/>
    <dgm:cxn modelId="{671BA7B6-EF61-49CA-B2E3-5422470E5CDA}" type="presOf" srcId="{7B891147-43A5-4AD2-AF82-B21964DA4E56}" destId="{C27C46B7-53A9-4269-8B35-3974E09B9D24}" srcOrd="0" destOrd="0" presId="urn:microsoft.com/office/officeart/2005/8/layout/default"/>
    <dgm:cxn modelId="{1F14FA93-251F-4604-A094-69BA52ACBD6D}" type="presOf" srcId="{B6283B46-E289-47BA-8C39-0BCA86AB3979}" destId="{EE6B126D-DF10-4DC5-8BEE-A16EE5B1C21D}" srcOrd="0" destOrd="0" presId="urn:microsoft.com/office/officeart/2005/8/layout/default"/>
    <dgm:cxn modelId="{29371D02-E094-4D39-84D2-7CE0A7F8F4F2}" type="presParOf" srcId="{068A6232-8A70-4CE1-BC47-F698DD42218E}" destId="{A3A420C6-C240-40B2-A0F3-6E073790798D}" srcOrd="0" destOrd="0" presId="urn:microsoft.com/office/officeart/2005/8/layout/default"/>
    <dgm:cxn modelId="{8D0461CA-0718-44DD-99BE-641D34164819}" type="presParOf" srcId="{068A6232-8A70-4CE1-BC47-F698DD42218E}" destId="{D5DE6E6F-9AEC-48C9-B0D2-793F2A43A658}" srcOrd="1" destOrd="0" presId="urn:microsoft.com/office/officeart/2005/8/layout/default"/>
    <dgm:cxn modelId="{733B9CA0-37F8-4829-B83C-EEC6C9B85EF6}" type="presParOf" srcId="{068A6232-8A70-4CE1-BC47-F698DD42218E}" destId="{A033D470-71E9-4429-9AED-CF83B614E27B}" srcOrd="2" destOrd="0" presId="urn:microsoft.com/office/officeart/2005/8/layout/default"/>
    <dgm:cxn modelId="{10881DC1-EF60-4A07-827E-08E6EF153AC1}" type="presParOf" srcId="{068A6232-8A70-4CE1-BC47-F698DD42218E}" destId="{76BD32A9-764E-4FED-8680-14DAB0CF5EE6}" srcOrd="3" destOrd="0" presId="urn:microsoft.com/office/officeart/2005/8/layout/default"/>
    <dgm:cxn modelId="{B747296D-736A-47D9-A897-CFC6DEF2743B}" type="presParOf" srcId="{068A6232-8A70-4CE1-BC47-F698DD42218E}" destId="{B2214E64-90AD-4BD5-A21D-A66273413DB6}" srcOrd="4" destOrd="0" presId="urn:microsoft.com/office/officeart/2005/8/layout/default"/>
    <dgm:cxn modelId="{E3736BBE-4B47-4A53-A3A7-E4928F9ADB63}" type="presParOf" srcId="{068A6232-8A70-4CE1-BC47-F698DD42218E}" destId="{E66BC634-81CF-462E-85BF-B781C874F3A1}" srcOrd="5" destOrd="0" presId="urn:microsoft.com/office/officeart/2005/8/layout/default"/>
    <dgm:cxn modelId="{0541C33E-079C-44F6-8DF6-A0B63E817CE7}" type="presParOf" srcId="{068A6232-8A70-4CE1-BC47-F698DD42218E}" destId="{C27C46B7-53A9-4269-8B35-3974E09B9D24}" srcOrd="6" destOrd="0" presId="urn:microsoft.com/office/officeart/2005/8/layout/default"/>
    <dgm:cxn modelId="{A3A70D90-B22E-43A6-B738-3722B19BFC71}" type="presParOf" srcId="{068A6232-8A70-4CE1-BC47-F698DD42218E}" destId="{D619F0A7-78CB-4E31-BF51-4B1A0B4521FD}" srcOrd="7" destOrd="0" presId="urn:microsoft.com/office/officeart/2005/8/layout/default"/>
    <dgm:cxn modelId="{DB5AA75D-800F-4CBB-9CF4-434B775526E5}" type="presParOf" srcId="{068A6232-8A70-4CE1-BC47-F698DD42218E}" destId="{EE6B126D-DF10-4DC5-8BEE-A16EE5B1C21D}" srcOrd="8" destOrd="0" presId="urn:microsoft.com/office/officeart/2005/8/layout/default"/>
    <dgm:cxn modelId="{0F193EAE-C3D5-4B17-BEDF-841555FF59B3}" type="presParOf" srcId="{068A6232-8A70-4CE1-BC47-F698DD42218E}" destId="{316EB7F1-4A7E-413B-B4A4-229C2E176E9C}" srcOrd="9" destOrd="0" presId="urn:microsoft.com/office/officeart/2005/8/layout/default"/>
    <dgm:cxn modelId="{47CA979A-96D6-4EBC-8C86-B5FAC81D39F0}" type="presParOf" srcId="{068A6232-8A70-4CE1-BC47-F698DD42218E}" destId="{0AB0930A-DB06-41F8-AA68-8DC6D81DBC5D}" srcOrd="10" destOrd="0" presId="urn:microsoft.com/office/officeart/2005/8/layout/default"/>
    <dgm:cxn modelId="{6D480A3C-66B6-45FD-8FCD-0E2A0D309254}" type="presParOf" srcId="{068A6232-8A70-4CE1-BC47-F698DD42218E}" destId="{361A49E7-25BC-463E-A83A-1CDEBC73C681}" srcOrd="11" destOrd="0" presId="urn:microsoft.com/office/officeart/2005/8/layout/default"/>
    <dgm:cxn modelId="{4E7E58AE-660B-4C9A-A68D-B1C5672E9143}" type="presParOf" srcId="{068A6232-8A70-4CE1-BC47-F698DD42218E}" destId="{66268A8E-A036-4C5A-8B40-7DE763A2259A}" srcOrd="12" destOrd="0" presId="urn:microsoft.com/office/officeart/2005/8/layout/default"/>
    <dgm:cxn modelId="{C6D6624A-A763-4497-AB36-475881B1928B}" type="presParOf" srcId="{068A6232-8A70-4CE1-BC47-F698DD42218E}" destId="{40C79C23-208A-4113-B803-36923BC42E21}" srcOrd="13" destOrd="0" presId="urn:microsoft.com/office/officeart/2005/8/layout/default"/>
    <dgm:cxn modelId="{74E03644-0748-4949-A03E-28F746C05298}" type="presParOf" srcId="{068A6232-8A70-4CE1-BC47-F698DD42218E}" destId="{AAD20212-0537-4B12-B3FE-CFEEA31C13C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E534A-2509-4C36-AAC8-DBB6381F4C3E}">
      <dsp:nvSpPr>
        <dsp:cNvPr id="0" name=""/>
        <dsp:cNvSpPr/>
      </dsp:nvSpPr>
      <dsp:spPr>
        <a:xfrm>
          <a:off x="1069997" y="2409"/>
          <a:ext cx="1745841" cy="104750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Convocatoria Nacional para OSC</a:t>
          </a:r>
          <a:endParaRPr lang="es-MX" sz="1400" b="1" kern="1200" dirty="0">
            <a:latin typeface="Montserrat" panose="00000500000000000000" pitchFamily="2" charset="0"/>
          </a:endParaRPr>
        </a:p>
      </dsp:txBody>
      <dsp:txXfrm>
        <a:off x="1100677" y="33089"/>
        <a:ext cx="1684481" cy="986145"/>
      </dsp:txXfrm>
    </dsp:sp>
    <dsp:sp modelId="{5E6E7F5D-4F75-4B84-88B9-9946DEDBD502}">
      <dsp:nvSpPr>
        <dsp:cNvPr id="0" name=""/>
        <dsp:cNvSpPr/>
      </dsp:nvSpPr>
      <dsp:spPr>
        <a:xfrm>
          <a:off x="2969473" y="309677"/>
          <a:ext cx="370118" cy="43296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2969473" y="396271"/>
        <a:ext cx="259083" cy="259780"/>
      </dsp:txXfrm>
    </dsp:sp>
    <dsp:sp modelId="{D64C35D3-4058-4F0F-A09F-178B1337FC8E}">
      <dsp:nvSpPr>
        <dsp:cNvPr id="0" name=""/>
        <dsp:cNvSpPr/>
      </dsp:nvSpPr>
      <dsp:spPr>
        <a:xfrm>
          <a:off x="3514176" y="2409"/>
          <a:ext cx="1745841" cy="104750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Selección de 100 OSC de personas jóvenes de las 32 entidades federativas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3544856" y="33089"/>
        <a:ext cx="1684481" cy="986145"/>
      </dsp:txXfrm>
    </dsp:sp>
    <dsp:sp modelId="{A025D0A0-C210-4A41-B506-2BFEB13A6327}">
      <dsp:nvSpPr>
        <dsp:cNvPr id="0" name=""/>
        <dsp:cNvSpPr/>
      </dsp:nvSpPr>
      <dsp:spPr>
        <a:xfrm rot="45961">
          <a:off x="5430057" y="326361"/>
          <a:ext cx="409720" cy="43296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>
            <a:latin typeface="Montserrat" pitchFamily="50" charset="0"/>
          </a:endParaRPr>
        </a:p>
      </dsp:txBody>
      <dsp:txXfrm>
        <a:off x="5430062" y="412133"/>
        <a:ext cx="286804" cy="259780"/>
      </dsp:txXfrm>
    </dsp:sp>
    <dsp:sp modelId="{B0CABB0F-5622-4867-A15F-11A9FA435473}">
      <dsp:nvSpPr>
        <dsp:cNvPr id="0" name=""/>
        <dsp:cNvSpPr/>
      </dsp:nvSpPr>
      <dsp:spPr>
        <a:xfrm>
          <a:off x="6033006" y="36086"/>
          <a:ext cx="1745841" cy="104750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Programa de formación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(10 sesiones y conferencias magistrales) </a:t>
          </a:r>
        </a:p>
      </dsp:txBody>
      <dsp:txXfrm>
        <a:off x="6063686" y="66766"/>
        <a:ext cx="1684481" cy="986145"/>
      </dsp:txXfrm>
    </dsp:sp>
    <dsp:sp modelId="{D6430C79-04CE-43CA-8681-7D188D03C8D7}">
      <dsp:nvSpPr>
        <dsp:cNvPr id="0" name=""/>
        <dsp:cNvSpPr/>
      </dsp:nvSpPr>
      <dsp:spPr>
        <a:xfrm rot="5549795">
          <a:off x="6692734" y="1189467"/>
          <a:ext cx="352604" cy="43296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>
            <a:latin typeface="Montserrat" pitchFamily="50" charset="0"/>
          </a:endParaRPr>
        </a:p>
      </dsp:txBody>
      <dsp:txXfrm rot="-5400000">
        <a:off x="6741450" y="1229699"/>
        <a:ext cx="259780" cy="246823"/>
      </dsp:txXfrm>
    </dsp:sp>
    <dsp:sp modelId="{EB3554D4-09C3-4897-BC77-A78732FF91FE}">
      <dsp:nvSpPr>
        <dsp:cNvPr id="0" name=""/>
        <dsp:cNvSpPr/>
      </dsp:nvSpPr>
      <dsp:spPr>
        <a:xfrm>
          <a:off x="5958354" y="1748251"/>
          <a:ext cx="1745841" cy="104750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4 Diálogos  virtuales</a:t>
          </a:r>
          <a:endParaRPr lang="es-MX" sz="1400" b="1" kern="1200" dirty="0">
            <a:latin typeface="Montserrat" panose="00000500000000000000" pitchFamily="2" charset="0"/>
          </a:endParaRPr>
        </a:p>
      </dsp:txBody>
      <dsp:txXfrm>
        <a:off x="5989034" y="1778931"/>
        <a:ext cx="1684481" cy="986145"/>
      </dsp:txXfrm>
    </dsp:sp>
    <dsp:sp modelId="{9ACB8F5B-75E3-4DE7-B442-C19F57161829}">
      <dsp:nvSpPr>
        <dsp:cNvPr id="0" name=""/>
        <dsp:cNvSpPr/>
      </dsp:nvSpPr>
      <dsp:spPr>
        <a:xfrm rot="10800000">
          <a:off x="5434602" y="2055519"/>
          <a:ext cx="370118" cy="43296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 rot="10800000">
        <a:off x="5545637" y="2142113"/>
        <a:ext cx="259083" cy="259780"/>
      </dsp:txXfrm>
    </dsp:sp>
    <dsp:sp modelId="{F9FF930B-706F-48F8-8E0A-DA22CC858280}">
      <dsp:nvSpPr>
        <dsp:cNvPr id="0" name=""/>
        <dsp:cNvSpPr/>
      </dsp:nvSpPr>
      <dsp:spPr>
        <a:xfrm>
          <a:off x="3514176" y="1748251"/>
          <a:ext cx="1745841" cy="104750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9 grupos focales </a:t>
          </a:r>
          <a:endParaRPr lang="es-MX" sz="1400" b="1" kern="1200" dirty="0">
            <a:latin typeface="Montserrat" panose="00000500000000000000" pitchFamily="2" charset="0"/>
          </a:endParaRPr>
        </a:p>
      </dsp:txBody>
      <dsp:txXfrm>
        <a:off x="3544856" y="1778931"/>
        <a:ext cx="1684481" cy="986145"/>
      </dsp:txXfrm>
    </dsp:sp>
    <dsp:sp modelId="{ACDE4DA5-9497-4248-A0DD-4B80A1398FE7}">
      <dsp:nvSpPr>
        <dsp:cNvPr id="0" name=""/>
        <dsp:cNvSpPr/>
      </dsp:nvSpPr>
      <dsp:spPr>
        <a:xfrm rot="10800000">
          <a:off x="2990423" y="2055519"/>
          <a:ext cx="370118" cy="43296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 rot="10800000">
        <a:off x="3101458" y="2142113"/>
        <a:ext cx="259083" cy="259780"/>
      </dsp:txXfrm>
    </dsp:sp>
    <dsp:sp modelId="{6C05CDA5-7774-4C72-8084-AE00BDA529E4}">
      <dsp:nvSpPr>
        <dsp:cNvPr id="0" name=""/>
        <dsp:cNvSpPr/>
      </dsp:nvSpPr>
      <dsp:spPr>
        <a:xfrm>
          <a:off x="1069997" y="1748251"/>
          <a:ext cx="1745841" cy="104750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Mapeo de organizaciones civiles </a:t>
          </a:r>
          <a:endParaRPr lang="es-MX" sz="1400" b="1" kern="1200" dirty="0">
            <a:latin typeface="Montserrat" panose="00000500000000000000" pitchFamily="2" charset="0"/>
          </a:endParaRPr>
        </a:p>
      </dsp:txBody>
      <dsp:txXfrm>
        <a:off x="1100677" y="1778931"/>
        <a:ext cx="1684481" cy="986145"/>
      </dsp:txXfrm>
    </dsp:sp>
    <dsp:sp modelId="{72E49425-C018-408A-8E8C-27379CF65067}">
      <dsp:nvSpPr>
        <dsp:cNvPr id="0" name=""/>
        <dsp:cNvSpPr/>
      </dsp:nvSpPr>
      <dsp:spPr>
        <a:xfrm rot="5400000">
          <a:off x="1757859" y="2917965"/>
          <a:ext cx="370118" cy="43296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 rot="-5400000">
        <a:off x="1813029" y="2949390"/>
        <a:ext cx="259780" cy="259083"/>
      </dsp:txXfrm>
    </dsp:sp>
    <dsp:sp modelId="{BADFA1BF-8356-4835-AC17-3E59BAC38A88}">
      <dsp:nvSpPr>
        <dsp:cNvPr id="0" name=""/>
        <dsp:cNvSpPr/>
      </dsp:nvSpPr>
      <dsp:spPr>
        <a:xfrm>
          <a:off x="1069997" y="3494093"/>
          <a:ext cx="1745841" cy="104750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Postulación de buenas prácticas</a:t>
          </a:r>
          <a:endParaRPr lang="es-MX" sz="1400" b="1" kern="1200" dirty="0">
            <a:latin typeface="Montserrat" panose="00000500000000000000" pitchFamily="2" charset="0"/>
          </a:endParaRPr>
        </a:p>
      </dsp:txBody>
      <dsp:txXfrm>
        <a:off x="1100677" y="3524773"/>
        <a:ext cx="1684481" cy="986145"/>
      </dsp:txXfrm>
    </dsp:sp>
    <dsp:sp modelId="{92B8F2A9-091E-4880-8D16-D74EC7FAF1A1}">
      <dsp:nvSpPr>
        <dsp:cNvPr id="0" name=""/>
        <dsp:cNvSpPr/>
      </dsp:nvSpPr>
      <dsp:spPr>
        <a:xfrm>
          <a:off x="2969473" y="3801361"/>
          <a:ext cx="370118" cy="43296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2969473" y="3887955"/>
        <a:ext cx="259083" cy="259780"/>
      </dsp:txXfrm>
    </dsp:sp>
    <dsp:sp modelId="{11AFDB69-6A33-4FB9-A622-AEE6866311B8}">
      <dsp:nvSpPr>
        <dsp:cNvPr id="0" name=""/>
        <dsp:cNvSpPr/>
      </dsp:nvSpPr>
      <dsp:spPr>
        <a:xfrm>
          <a:off x="3514176" y="3494093"/>
          <a:ext cx="1745841" cy="104750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Capital</a:t>
          </a:r>
          <a:r>
            <a:rPr lang="es-MX" sz="1400" b="1" kern="1200" baseline="0" dirty="0" smtClean="0">
              <a:latin typeface="Montserrat" panose="00000500000000000000" pitchFamily="2" charset="0"/>
            </a:rPr>
            <a:t> semilla </a:t>
          </a:r>
          <a:endParaRPr lang="es-MX" sz="1400" b="1" kern="1200" dirty="0">
            <a:latin typeface="Montserrat" panose="00000500000000000000" pitchFamily="2" charset="0"/>
          </a:endParaRPr>
        </a:p>
      </dsp:txBody>
      <dsp:txXfrm>
        <a:off x="3544856" y="3524773"/>
        <a:ext cx="1684481" cy="986145"/>
      </dsp:txXfrm>
    </dsp:sp>
    <dsp:sp modelId="{7701751F-B18C-4C42-863A-F641AE11E541}">
      <dsp:nvSpPr>
        <dsp:cNvPr id="0" name=""/>
        <dsp:cNvSpPr/>
      </dsp:nvSpPr>
      <dsp:spPr>
        <a:xfrm>
          <a:off x="5413651" y="3801361"/>
          <a:ext cx="370118" cy="43296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5413651" y="3887955"/>
        <a:ext cx="259083" cy="259780"/>
      </dsp:txXfrm>
    </dsp:sp>
    <dsp:sp modelId="{4934DDBF-A691-4806-A6D1-963F8DE3E69D}">
      <dsp:nvSpPr>
        <dsp:cNvPr id="0" name=""/>
        <dsp:cNvSpPr/>
      </dsp:nvSpPr>
      <dsp:spPr>
        <a:xfrm>
          <a:off x="5958354" y="3494093"/>
          <a:ext cx="1745841" cy="104750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Encuentro Nacional Juventudes por la Pacificación</a:t>
          </a:r>
          <a:endParaRPr lang="es-MX" sz="1400" b="1" kern="1200" dirty="0">
            <a:latin typeface="Montserrat" panose="00000500000000000000" pitchFamily="2" charset="0"/>
          </a:endParaRPr>
        </a:p>
      </dsp:txBody>
      <dsp:txXfrm>
        <a:off x="5989034" y="3524773"/>
        <a:ext cx="1684481" cy="986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C0B8C-B8DC-40F0-ACB7-FEFE37F59FA6}">
      <dsp:nvSpPr>
        <dsp:cNvPr id="0" name=""/>
        <dsp:cNvSpPr/>
      </dsp:nvSpPr>
      <dsp:spPr>
        <a:xfrm>
          <a:off x="2872" y="0"/>
          <a:ext cx="2800277" cy="835200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itchFamily="50" charset="0"/>
            </a:rPr>
            <a:t>Lanzamiento de convocatoria</a:t>
          </a:r>
        </a:p>
      </dsp:txBody>
      <dsp:txXfrm>
        <a:off x="2872" y="0"/>
        <a:ext cx="2800277" cy="835200"/>
      </dsp:txXfrm>
    </dsp:sp>
    <dsp:sp modelId="{54550ECB-39E6-42D7-8374-65639EEC3FA9}">
      <dsp:nvSpPr>
        <dsp:cNvPr id="0" name=""/>
        <dsp:cNvSpPr/>
      </dsp:nvSpPr>
      <dsp:spPr>
        <a:xfrm>
          <a:off x="2872" y="850220"/>
          <a:ext cx="2800277" cy="342301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Se diseñó una convocatoria dirigida a 100 personas jóvenes de colectivos y organizaciones civiles que realizarán acciones enfocadas a la construcción de paz. </a:t>
          </a:r>
          <a:endParaRPr lang="es-MX" sz="1100" kern="1200" dirty="0">
            <a:latin typeface="Montserrat" pitchFamily="50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dirty="0">
            <a:latin typeface="Montserrat" pitchFamily="50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dirty="0">
            <a:latin typeface="Montserrat" pitchFamily="50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>
              <a:latin typeface="Montserrat" pitchFamily="50" charset="0"/>
            </a:rPr>
            <a:t>Alianzas estratégicas: </a:t>
          </a:r>
          <a:endParaRPr lang="es-MX" sz="1100" b="1" kern="1200" dirty="0">
            <a:latin typeface="Montserrat" pitchFamily="50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Montserrat" pitchFamily="50" charset="0"/>
            </a:rPr>
            <a:t>Fundación Friedrich-Ebert- </a:t>
          </a:r>
          <a:r>
            <a:rPr lang="es-MX" sz="1100" kern="1200" dirty="0" err="1" smtClean="0">
              <a:latin typeface="Montserrat" pitchFamily="50" charset="0"/>
            </a:rPr>
            <a:t>Sitftung</a:t>
          </a:r>
          <a:endParaRPr lang="es-MX" sz="1100" kern="1200" dirty="0">
            <a:latin typeface="Montserrat" pitchFamily="50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Montserrat" pitchFamily="50" charset="0"/>
            </a:rPr>
            <a:t>Fondo de Población de las Naciones Unidas (</a:t>
          </a:r>
          <a:r>
            <a:rPr lang="es-MX" sz="1100" kern="1200" dirty="0" smtClean="0">
              <a:latin typeface="Montserrat" pitchFamily="50" charset="0"/>
              <a:ea typeface="Calibri" panose="020F0502020204030204" pitchFamily="34" charset="0"/>
            </a:rPr>
            <a:t>UNFPA).</a:t>
          </a:r>
          <a:endParaRPr lang="es-MX" sz="1100" kern="1200" dirty="0">
            <a:latin typeface="Montserrat" pitchFamily="50" charset="0"/>
            <a:ea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Montserrat" pitchFamily="50" charset="0"/>
            </a:rPr>
            <a:t>Instituto Mexicano de la Juventud (IMJUVE). </a:t>
          </a:r>
          <a:endParaRPr lang="es-MX" sz="1100" kern="1200" dirty="0">
            <a:latin typeface="Montserrat" pitchFamily="50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Montserrat" pitchFamily="50" charset="0"/>
            </a:rPr>
            <a:t>Programa de las Naciones Unidas para el Desarrollo (PNUD)</a:t>
          </a:r>
          <a:endParaRPr lang="es-MX" sz="1100" kern="1200" dirty="0">
            <a:latin typeface="Montserrat" pitchFamily="50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Montserrat" pitchFamily="50" charset="0"/>
            </a:rPr>
            <a:t>Organismo Internacional de la Juventud para Iberoamérica (OIJ)</a:t>
          </a:r>
          <a:endParaRPr lang="es-MX" sz="1100" kern="1200" dirty="0">
            <a:latin typeface="Montserrat" pitchFamily="50" charset="0"/>
          </a:endParaRPr>
        </a:p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900" kern="1200" dirty="0">
            <a:latin typeface="Montserrat" pitchFamily="50" charset="0"/>
          </a:endParaRPr>
        </a:p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900" kern="1200" dirty="0">
            <a:latin typeface="Montserrat" pitchFamily="50" charset="0"/>
          </a:endParaRPr>
        </a:p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900" kern="1200" dirty="0">
            <a:solidFill>
              <a:srgbClr val="000000"/>
            </a:solidFill>
            <a:latin typeface="Montserrat" pitchFamily="50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2" y="850220"/>
        <a:ext cx="2800277" cy="3423015"/>
      </dsp:txXfrm>
    </dsp:sp>
    <dsp:sp modelId="{704DA3EC-B688-4140-BB27-512E6F91565E}">
      <dsp:nvSpPr>
        <dsp:cNvPr id="0" name=""/>
        <dsp:cNvSpPr/>
      </dsp:nvSpPr>
      <dsp:spPr>
        <a:xfrm>
          <a:off x="3195187" y="15020"/>
          <a:ext cx="2800277" cy="835200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itchFamily="50" charset="0"/>
              <a:ea typeface="Montserrat"/>
              <a:cs typeface="Montserrat"/>
            </a:rPr>
            <a:t>Presentación de resultados 2021 </a:t>
          </a:r>
        </a:p>
      </dsp:txBody>
      <dsp:txXfrm>
        <a:off x="3195187" y="15020"/>
        <a:ext cx="2800277" cy="835200"/>
      </dsp:txXfrm>
    </dsp:sp>
    <dsp:sp modelId="{09025E8A-A32A-4D09-AA73-2396597B97BB}">
      <dsp:nvSpPr>
        <dsp:cNvPr id="0" name=""/>
        <dsp:cNvSpPr/>
      </dsp:nvSpPr>
      <dsp:spPr>
        <a:xfrm>
          <a:off x="3195187" y="850220"/>
          <a:ext cx="2800277" cy="342301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900" kern="1200" dirty="0">
            <a:latin typeface="Montserrat" pitchFamily="50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effectLst/>
              <a:latin typeface="Montserrat" pitchFamily="50" charset="0"/>
              <a:ea typeface="Calibri" panose="020F0502020204030204" pitchFamily="34" charset="0"/>
            </a:rPr>
            <a:t>Se realizó un evento en el que se presentaron los resultados del informe 2021 y se difundió </a:t>
          </a:r>
          <a:r>
            <a:rPr lang="es-MX" sz="1200" kern="1200" dirty="0" smtClean="0">
              <a:latin typeface="Montserrat" pitchFamily="50" charset="0"/>
              <a:ea typeface="Calibri" panose="020F0502020204030204" pitchFamily="34" charset="0"/>
            </a:rPr>
            <a:t>la convocatoria 2022.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200" kern="1200" dirty="0" smtClean="0">
            <a:latin typeface="Montserrat" pitchFamily="50" charset="0"/>
            <a:ea typeface="Calibri" panose="020F050202020403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Montserrat" pitchFamily="50" charset="0"/>
              <a:ea typeface="Calibri" panose="020F0502020204030204" pitchFamily="34" charset="0"/>
            </a:rPr>
            <a:t>23 de marzo 2022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900" kern="1200" dirty="0" smtClean="0">
            <a:effectLst/>
            <a:latin typeface="Montserrat" pitchFamily="50" charset="0"/>
            <a:ea typeface="Calibri" panose="020F0502020204030204" pitchFamily="34" charset="0"/>
          </a:endParaRPr>
        </a:p>
      </dsp:txBody>
      <dsp:txXfrm>
        <a:off x="3195187" y="850220"/>
        <a:ext cx="2800277" cy="3423015"/>
      </dsp:txXfrm>
    </dsp:sp>
    <dsp:sp modelId="{6649EECF-CFE1-45FC-AD41-B78A9954E002}">
      <dsp:nvSpPr>
        <dsp:cNvPr id="0" name=""/>
        <dsp:cNvSpPr/>
      </dsp:nvSpPr>
      <dsp:spPr>
        <a:xfrm>
          <a:off x="6387503" y="15020"/>
          <a:ext cx="2800277" cy="835200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itchFamily="50" charset="0"/>
            </a:rPr>
            <a:t>Proceso de selección y </a:t>
          </a:r>
          <a:r>
            <a:rPr lang="es-MX" sz="1400" b="1" kern="1200" dirty="0" err="1" smtClean="0">
              <a:latin typeface="Montserrat" pitchFamily="50" charset="0"/>
            </a:rPr>
            <a:t>dictaminación</a:t>
          </a:r>
          <a:r>
            <a:rPr lang="es-MX" sz="1400" b="1" kern="1200" dirty="0" smtClean="0">
              <a:latin typeface="Montserrat" pitchFamily="50" charset="0"/>
            </a:rPr>
            <a:t> </a:t>
          </a:r>
        </a:p>
      </dsp:txBody>
      <dsp:txXfrm>
        <a:off x="6387503" y="15020"/>
        <a:ext cx="2800277" cy="835200"/>
      </dsp:txXfrm>
    </dsp:sp>
    <dsp:sp modelId="{A3C64E5D-B3C0-4522-8B75-93C9F96775D9}">
      <dsp:nvSpPr>
        <dsp:cNvPr id="0" name=""/>
        <dsp:cNvSpPr/>
      </dsp:nvSpPr>
      <dsp:spPr>
        <a:xfrm>
          <a:off x="6390375" y="850220"/>
          <a:ext cx="2800277" cy="342301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Montserrat" pitchFamily="50" charset="0"/>
            </a:rPr>
            <a:t>Se conformó un comité de dictaminación en el que representantes de las instancias convocantes evaluaron las postulaciones mediante criterios establecidos según el objetivo del proyecto.</a:t>
          </a:r>
          <a:endParaRPr lang="es-MX" sz="1200" kern="1200" dirty="0">
            <a:latin typeface="Montserrat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200" kern="1200" dirty="0">
            <a:latin typeface="Montserrat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>
              <a:latin typeface="Montserrat" pitchFamily="50" charset="0"/>
            </a:rPr>
            <a:t>Cierre de convocatoria: 06 de mayo</a:t>
          </a:r>
          <a:endParaRPr lang="es-MX" sz="1200" b="1" kern="1200" dirty="0">
            <a:latin typeface="Montserrat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err="1" smtClean="0">
              <a:latin typeface="Montserrat" pitchFamily="50" charset="0"/>
            </a:rPr>
            <a:t>Dictaminación</a:t>
          </a:r>
          <a:r>
            <a:rPr lang="es-MX" sz="1200" b="1" kern="1200" dirty="0" smtClean="0">
              <a:latin typeface="Montserrat" pitchFamily="50" charset="0"/>
            </a:rPr>
            <a:t>: 11 de mayo</a:t>
          </a:r>
          <a:endParaRPr lang="es-MX" sz="1200" b="1" kern="1200" dirty="0">
            <a:latin typeface="Montserrat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>
              <a:latin typeface="Montserrat" pitchFamily="50" charset="0"/>
            </a:rPr>
            <a:t>Publicación de resultados: 13 de mayo </a:t>
          </a:r>
          <a:endParaRPr lang="es-MX" sz="1200" b="1" kern="1200" dirty="0">
            <a:latin typeface="Montserrat" pitchFamily="50" charset="0"/>
          </a:endParaRPr>
        </a:p>
      </dsp:txBody>
      <dsp:txXfrm>
        <a:off x="6390375" y="850220"/>
        <a:ext cx="2800277" cy="3423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83A94-E9E0-4CD4-8811-7156217381F1}">
      <dsp:nvSpPr>
        <dsp:cNvPr id="0" name=""/>
        <dsp:cNvSpPr/>
      </dsp:nvSpPr>
      <dsp:spPr>
        <a:xfrm>
          <a:off x="1108638" y="965"/>
          <a:ext cx="2631692" cy="157901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Se recibieron </a:t>
          </a:r>
          <a:r>
            <a:rPr lang="es-MX" sz="1400" b="1" kern="1200" dirty="0" smtClean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241 solicitudes </a:t>
          </a:r>
          <a:r>
            <a:rPr lang="es-MX" sz="1400" kern="1200" dirty="0" smtClean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de organizaciones de la sociedad civil, colectivos y colectivas de las 32 entidades federativas. </a:t>
          </a:r>
          <a:endParaRPr lang="es-MX" sz="1400" kern="1200" dirty="0">
            <a:solidFill>
              <a:schemeClr val="bg1"/>
            </a:solidFill>
            <a:latin typeface="Montserrat" panose="00000500000000000000" pitchFamily="2" charset="0"/>
          </a:endParaRPr>
        </a:p>
      </dsp:txBody>
      <dsp:txXfrm>
        <a:off x="1108638" y="965"/>
        <a:ext cx="2631692" cy="1579015"/>
      </dsp:txXfrm>
    </dsp:sp>
    <dsp:sp modelId="{E017AD35-CE86-4135-BCEE-F58ED13E544F}">
      <dsp:nvSpPr>
        <dsp:cNvPr id="0" name=""/>
        <dsp:cNvSpPr/>
      </dsp:nvSpPr>
      <dsp:spPr>
        <a:xfrm>
          <a:off x="4003500" y="965"/>
          <a:ext cx="2631692" cy="157901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  <a:latin typeface="Montserrat" pitchFamily="2" charset="0"/>
            </a:rPr>
            <a:t>Los municipios con mayor presencia entre los participantes, son: </a:t>
          </a:r>
          <a:r>
            <a:rPr lang="es-MX" sz="1400" b="1" kern="1200" dirty="0" smtClean="0">
              <a:solidFill>
                <a:schemeClr val="bg1"/>
              </a:solidFill>
              <a:latin typeface="Montserrat" pitchFamily="2" charset="0"/>
            </a:rPr>
            <a:t>La Paz, Mérida, Acapulco, Durango, Querétaro, San Luis Potosí y Tacotalpa.</a:t>
          </a:r>
          <a:endParaRPr lang="es-MX" sz="1400" kern="1200" dirty="0">
            <a:solidFill>
              <a:schemeClr val="bg1"/>
            </a:solidFill>
            <a:latin typeface="Montserrat" panose="00000500000000000000" pitchFamily="2" charset="0"/>
          </a:endParaRPr>
        </a:p>
      </dsp:txBody>
      <dsp:txXfrm>
        <a:off x="4003500" y="965"/>
        <a:ext cx="2631692" cy="1579015"/>
      </dsp:txXfrm>
    </dsp:sp>
    <dsp:sp modelId="{6D72F8ED-8C55-498F-AC50-5904BCD7246A}">
      <dsp:nvSpPr>
        <dsp:cNvPr id="0" name=""/>
        <dsp:cNvSpPr/>
      </dsp:nvSpPr>
      <dsp:spPr>
        <a:xfrm>
          <a:off x="2556069" y="1843150"/>
          <a:ext cx="2631692" cy="157901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bg1"/>
              </a:solidFill>
              <a:latin typeface="Montserrat" panose="00000500000000000000" pitchFamily="2" charset="0"/>
            </a:rPr>
            <a:t>Las principales actividades que se realizan: </a:t>
          </a:r>
          <a:r>
            <a:rPr lang="es-MX" sz="1400" b="1" kern="1200" dirty="0" smtClean="0">
              <a:solidFill>
                <a:schemeClr val="bg1"/>
              </a:solidFill>
              <a:latin typeface="Montserrat" panose="00000500000000000000" pitchFamily="2" charset="0"/>
            </a:rPr>
            <a:t>reconstrucción del tejido social, prevención de las violencias y rescate de espacios públicos. </a:t>
          </a:r>
          <a:endParaRPr lang="es-MX" sz="1400" b="1" kern="1200" dirty="0">
            <a:solidFill>
              <a:schemeClr val="bg1"/>
            </a:solidFill>
            <a:latin typeface="Montserrat" panose="00000500000000000000" pitchFamily="2" charset="0"/>
          </a:endParaRPr>
        </a:p>
      </dsp:txBody>
      <dsp:txXfrm>
        <a:off x="2556069" y="1843150"/>
        <a:ext cx="2631692" cy="1579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7D5E8-AE50-43F5-9093-B3114C79F39F}">
      <dsp:nvSpPr>
        <dsp:cNvPr id="0" name=""/>
        <dsp:cNvSpPr/>
      </dsp:nvSpPr>
      <dsp:spPr>
        <a:xfrm>
          <a:off x="553796" y="183"/>
          <a:ext cx="3421999" cy="205319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El Manifiesto de Sevilla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Montserrat" panose="00000500000000000000" pitchFamily="2" charset="0"/>
            </a:rPr>
            <a:t>Dr.  Roberto Mercadillo, Investigador del Consejo Nacional de Ciencia y Tecnología (CONACYT) Justicia Transicional y Paz A.C.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Montserrat" panose="00000500000000000000" pitchFamily="2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Montserrat" panose="00000500000000000000" pitchFamily="2" charset="0"/>
            </a:rPr>
            <a:t> 05 de Agosto</a:t>
          </a:r>
          <a:endParaRPr lang="es-MX" sz="1400" b="0" kern="1200" dirty="0">
            <a:latin typeface="Montserrat" panose="00000500000000000000" pitchFamily="2" charset="0"/>
          </a:endParaRPr>
        </a:p>
      </dsp:txBody>
      <dsp:txXfrm>
        <a:off x="553796" y="183"/>
        <a:ext cx="3421999" cy="2053199"/>
      </dsp:txXfrm>
    </dsp:sp>
    <dsp:sp modelId="{CEA3494F-8C0B-402B-B000-D15BDE953474}">
      <dsp:nvSpPr>
        <dsp:cNvPr id="0" name=""/>
        <dsp:cNvSpPr/>
      </dsp:nvSpPr>
      <dsp:spPr>
        <a:xfrm>
          <a:off x="4316798" y="366"/>
          <a:ext cx="3421999" cy="205319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Los derechos humanos como ejes fundamentales para la Construcción de Paz en México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Montserrat" panose="00000500000000000000" pitchFamily="2" charset="0"/>
            </a:rPr>
            <a:t>Mtro. Enrique </a:t>
          </a:r>
          <a:r>
            <a:rPr lang="es-MX" sz="1400" b="0" kern="1200" dirty="0" err="1" smtClean="0">
              <a:latin typeface="Montserrat" panose="00000500000000000000" pitchFamily="2" charset="0"/>
            </a:rPr>
            <a:t>Irazoque</a:t>
          </a:r>
          <a:r>
            <a:rPr lang="es-MX" sz="1400" b="0" kern="1200" dirty="0" smtClean="0">
              <a:latin typeface="Montserrat" panose="00000500000000000000" pitchFamily="2" charset="0"/>
            </a:rPr>
            <a:t> </a:t>
          </a:r>
          <a:r>
            <a:rPr lang="es-MX" sz="1400" b="0" kern="1200" dirty="0" err="1" smtClean="0">
              <a:latin typeface="Montserrat" panose="00000500000000000000" pitchFamily="2" charset="0"/>
            </a:rPr>
            <a:t>Palazuelos</a:t>
          </a:r>
          <a:r>
            <a:rPr lang="es-MX" sz="1400" b="0" kern="1200" dirty="0" smtClean="0">
              <a:latin typeface="Montserrat" panose="00000500000000000000" pitchFamily="2" charset="0"/>
            </a:rPr>
            <a:t>, Titular de la Unidad para la Defensa de los Derechos Humanos  de la Secretaría de Gobernación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Montserrat" panose="00000500000000000000" pitchFamily="2" charset="0"/>
            </a:rPr>
            <a:t> 18 de Agosto.</a:t>
          </a:r>
          <a:endParaRPr lang="es-MX" sz="1400" b="0" kern="1200" dirty="0">
            <a:latin typeface="Montserrat" panose="00000500000000000000" pitchFamily="2" charset="0"/>
          </a:endParaRPr>
        </a:p>
      </dsp:txBody>
      <dsp:txXfrm>
        <a:off x="4316798" y="366"/>
        <a:ext cx="3421999" cy="2053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4B73-AD39-4BF3-BBB6-9BBC59C86B5F}">
      <dsp:nvSpPr>
        <dsp:cNvPr id="0" name=""/>
        <dsp:cNvSpPr/>
      </dsp:nvSpPr>
      <dsp:spPr>
        <a:xfrm>
          <a:off x="7239" y="0"/>
          <a:ext cx="4762788" cy="75326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Vivir violencia estructural, lo cual provoca precarización laboral, discriminación y exclusión.  </a:t>
          </a:r>
        </a:p>
      </dsp:txBody>
      <dsp:txXfrm>
        <a:off x="29301" y="22062"/>
        <a:ext cx="3861822" cy="709143"/>
      </dsp:txXfrm>
    </dsp:sp>
    <dsp:sp modelId="{EC1A8F6A-1975-4AAF-A662-B5F6B23C7676}">
      <dsp:nvSpPr>
        <dsp:cNvPr id="0" name=""/>
        <dsp:cNvSpPr/>
      </dsp:nvSpPr>
      <dsp:spPr>
        <a:xfrm>
          <a:off x="355662" y="857888"/>
          <a:ext cx="4762788" cy="753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 Haber vivido violencia física, económica, patrimonial, sexual, por razón de género e identidad sexual.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377724" y="879950"/>
        <a:ext cx="3873377" cy="709143"/>
      </dsp:txXfrm>
    </dsp:sp>
    <dsp:sp modelId="{74F92359-FA2B-459C-A2EB-98F1EDBED922}">
      <dsp:nvSpPr>
        <dsp:cNvPr id="0" name=""/>
        <dsp:cNvSpPr/>
      </dsp:nvSpPr>
      <dsp:spPr>
        <a:xfrm>
          <a:off x="711325" y="1715777"/>
          <a:ext cx="4762788" cy="75326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No contar con espacios para atender la salud mental.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733387" y="1737839"/>
        <a:ext cx="3873377" cy="709143"/>
      </dsp:txXfrm>
    </dsp:sp>
    <dsp:sp modelId="{DD3015C2-D0C6-4193-8FB0-B8F99260911C}">
      <dsp:nvSpPr>
        <dsp:cNvPr id="0" name=""/>
        <dsp:cNvSpPr/>
      </dsp:nvSpPr>
      <dsp:spPr>
        <a:xfrm>
          <a:off x="1066988" y="2573665"/>
          <a:ext cx="4762788" cy="75326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Que les utilizan como mulas, halcones y para transportar sustancias psicoactivas.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1089050" y="2595727"/>
        <a:ext cx="3873377" cy="709143"/>
      </dsp:txXfrm>
    </dsp:sp>
    <dsp:sp modelId="{22F5CC5C-7E84-48CB-961D-6BC3C1656C9C}">
      <dsp:nvSpPr>
        <dsp:cNvPr id="0" name=""/>
        <dsp:cNvSpPr/>
      </dsp:nvSpPr>
      <dsp:spPr>
        <a:xfrm>
          <a:off x="1422651" y="3431554"/>
          <a:ext cx="4762788" cy="75326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No sentirse escuchados, ni contar con espacios para hacer propuestas que atiendan sus necesidades. 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1444713" y="3453616"/>
        <a:ext cx="3873377" cy="709143"/>
      </dsp:txXfrm>
    </dsp:sp>
    <dsp:sp modelId="{1F4D3AA4-FA22-4F9E-B162-D340C88D57F6}">
      <dsp:nvSpPr>
        <dsp:cNvPr id="0" name=""/>
        <dsp:cNvSpPr/>
      </dsp:nvSpPr>
      <dsp:spPr>
        <a:xfrm>
          <a:off x="4273164" y="550304"/>
          <a:ext cx="489624" cy="48962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4383329" y="550304"/>
        <a:ext cx="269294" cy="368442"/>
      </dsp:txXfrm>
    </dsp:sp>
    <dsp:sp modelId="{A341E3D7-44FF-4051-B68B-CB81F0A8E2D6}">
      <dsp:nvSpPr>
        <dsp:cNvPr id="0" name=""/>
        <dsp:cNvSpPr/>
      </dsp:nvSpPr>
      <dsp:spPr>
        <a:xfrm>
          <a:off x="4628827" y="1408192"/>
          <a:ext cx="489624" cy="48962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4738992" y="1408192"/>
        <a:ext cx="269294" cy="368442"/>
      </dsp:txXfrm>
    </dsp:sp>
    <dsp:sp modelId="{32F63201-5F79-4D99-881D-C3DF2ACAD316}">
      <dsp:nvSpPr>
        <dsp:cNvPr id="0" name=""/>
        <dsp:cNvSpPr/>
      </dsp:nvSpPr>
      <dsp:spPr>
        <a:xfrm>
          <a:off x="4984490" y="2253526"/>
          <a:ext cx="489624" cy="48962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bg2">
              <a:lumMod val="2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5094655" y="2253526"/>
        <a:ext cx="269294" cy="368442"/>
      </dsp:txXfrm>
    </dsp:sp>
    <dsp:sp modelId="{9BE9BF07-8FBB-4531-B0DD-374AC7343A16}">
      <dsp:nvSpPr>
        <dsp:cNvPr id="0" name=""/>
        <dsp:cNvSpPr/>
      </dsp:nvSpPr>
      <dsp:spPr>
        <a:xfrm>
          <a:off x="5340153" y="3119784"/>
          <a:ext cx="489624" cy="48962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bg2">
              <a:lumMod val="2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</dsp:txBody>
      <dsp:txXfrm>
        <a:off x="5450318" y="3119784"/>
        <a:ext cx="269294" cy="3684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C0B8C-B8DC-40F0-ACB7-FEFE37F59FA6}">
      <dsp:nvSpPr>
        <dsp:cNvPr id="0" name=""/>
        <dsp:cNvSpPr/>
      </dsp:nvSpPr>
      <dsp:spPr>
        <a:xfrm>
          <a:off x="0" y="0"/>
          <a:ext cx="5489924" cy="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>
            <a:latin typeface="Montserrat" pitchFamily="50" charset="0"/>
          </a:endParaRPr>
        </a:p>
      </dsp:txBody>
      <dsp:txXfrm>
        <a:off x="0" y="0"/>
        <a:ext cx="5489924" cy="1"/>
      </dsp:txXfrm>
    </dsp:sp>
    <dsp:sp modelId="{54550ECB-39E6-42D7-8374-65639EEC3FA9}">
      <dsp:nvSpPr>
        <dsp:cNvPr id="0" name=""/>
        <dsp:cNvSpPr/>
      </dsp:nvSpPr>
      <dsp:spPr>
        <a:xfrm>
          <a:off x="0" y="17178"/>
          <a:ext cx="5489924" cy="312243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PREGUNTAS GUÍA</a:t>
          </a:r>
          <a:endParaRPr lang="es-MX" sz="1800" b="1" kern="12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000" kern="12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just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¿Cuáles son las </a:t>
          </a:r>
          <a:r>
            <a:rPr lang="es-MX" sz="1000" b="1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violencias</a:t>
          </a:r>
          <a:r>
            <a:rPr lang="es-MX" sz="1000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 más comunes dirigidas hacia las personas jóvenes en la región en la que vives?</a:t>
          </a:r>
          <a:endParaRPr lang="es-MX" sz="1000" kern="12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¿Cuál es el papel de las juventudes para la creación de </a:t>
          </a:r>
          <a:r>
            <a:rPr lang="es-MX" sz="1000" b="1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estrategias de negociación, prevención de la violencia y acuerdos de paz</a:t>
          </a:r>
          <a:r>
            <a:rPr lang="es-MX" sz="1000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s-MX" sz="1000" kern="12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¿Qué acciones se pueden realizar para la </a:t>
          </a:r>
          <a:r>
            <a:rPr lang="es-MX" sz="1000" b="1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reinserción</a:t>
          </a:r>
          <a:r>
            <a:rPr lang="es-MX" sz="1000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 de personas adolescentes y jóvenes en conflicto con la ley?</a:t>
          </a:r>
          <a:endParaRPr lang="es-MX" sz="1000" kern="12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Propuestas de acciones que podría realizar el </a:t>
          </a:r>
          <a:r>
            <a:rPr lang="es-MX" sz="1000" b="1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gobierno y organismos internacionales </a:t>
          </a:r>
          <a:r>
            <a:rPr lang="es-MX" sz="1000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para la pacificación.</a:t>
          </a:r>
          <a:endParaRPr lang="es-MX" sz="1000" kern="12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Acciones realizadas por jóvenes de organizaciones y de la sociedad civil para la </a:t>
          </a:r>
          <a:r>
            <a:rPr lang="es-MX" sz="1000" b="1" kern="1200" dirty="0" smtClean="0">
              <a:solidFill>
                <a:schemeClr val="tx1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rPr>
            <a:t>pacificación de sus territorios. </a:t>
          </a:r>
          <a:endParaRPr lang="es-MX" sz="1000" b="1" kern="1200" dirty="0">
            <a:solidFill>
              <a:schemeClr val="tx1"/>
            </a:solidFill>
            <a:latin typeface="Montserrat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178"/>
        <a:ext cx="5489924" cy="3122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B0304-6958-4610-BC00-27B50814099D}">
      <dsp:nvSpPr>
        <dsp:cNvPr id="0" name=""/>
        <dsp:cNvSpPr/>
      </dsp:nvSpPr>
      <dsp:spPr>
        <a:xfrm rot="10800000">
          <a:off x="937184" y="6528"/>
          <a:ext cx="3098016" cy="663735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89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Montserrat" panose="00000500000000000000" pitchFamily="2" charset="0"/>
            </a:rPr>
            <a:t>Baja California, Baja California Sur, Sonora, Chihuahua, Coahuila, Nuevo León, Durango, Sinaloa. </a:t>
          </a:r>
          <a:endParaRPr lang="es-MX" sz="1000" b="1" kern="1200" dirty="0">
            <a:latin typeface="Montserrat" panose="00000500000000000000" pitchFamily="2" charset="0"/>
          </a:endParaRPr>
        </a:p>
      </dsp:txBody>
      <dsp:txXfrm rot="10800000">
        <a:off x="1103118" y="6528"/>
        <a:ext cx="2932082" cy="663735"/>
      </dsp:txXfrm>
    </dsp:sp>
    <dsp:sp modelId="{203CA48C-4DCD-4BDD-83E0-B8E2338B2661}">
      <dsp:nvSpPr>
        <dsp:cNvPr id="0" name=""/>
        <dsp:cNvSpPr/>
      </dsp:nvSpPr>
      <dsp:spPr>
        <a:xfrm>
          <a:off x="614393" y="1437"/>
          <a:ext cx="663735" cy="6637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10072-EC0D-4728-BACC-8FA97366F53E}">
      <dsp:nvSpPr>
        <dsp:cNvPr id="0" name=""/>
        <dsp:cNvSpPr/>
      </dsp:nvSpPr>
      <dsp:spPr>
        <a:xfrm rot="10800000">
          <a:off x="946261" y="863302"/>
          <a:ext cx="3098016" cy="663735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89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Montserrat" panose="00000500000000000000" pitchFamily="2" charset="0"/>
            </a:rPr>
            <a:t>Quintana Roo, Campeche, Chiapas, Tabasco, Oaxaca, Veracruz, Guerrero, Yucatán. </a:t>
          </a:r>
          <a:endParaRPr lang="es-MX" sz="1000" b="1" kern="1200" dirty="0">
            <a:latin typeface="Montserrat" panose="00000500000000000000" pitchFamily="2" charset="0"/>
          </a:endParaRPr>
        </a:p>
      </dsp:txBody>
      <dsp:txXfrm rot="10800000">
        <a:off x="1112195" y="863302"/>
        <a:ext cx="2932082" cy="663735"/>
      </dsp:txXfrm>
    </dsp:sp>
    <dsp:sp modelId="{F3D2B84A-DD6B-40CF-B0ED-974702BEB06D}">
      <dsp:nvSpPr>
        <dsp:cNvPr id="0" name=""/>
        <dsp:cNvSpPr/>
      </dsp:nvSpPr>
      <dsp:spPr>
        <a:xfrm>
          <a:off x="614393" y="863302"/>
          <a:ext cx="663735" cy="6637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B27F7-A05B-440C-AC05-305CC8814E82}">
      <dsp:nvSpPr>
        <dsp:cNvPr id="0" name=""/>
        <dsp:cNvSpPr/>
      </dsp:nvSpPr>
      <dsp:spPr>
        <a:xfrm rot="10800000">
          <a:off x="946261" y="1725168"/>
          <a:ext cx="3098016" cy="663735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89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Montserrat" panose="00000500000000000000" pitchFamily="2" charset="0"/>
            </a:rPr>
            <a:t>Ciudad de México, Estado de México, Morelos, Tlaxcala, Querétaro, Hidalgo, Michoacán, Puebla. </a:t>
          </a:r>
          <a:endParaRPr lang="es-MX" sz="1000" b="1" kern="1200" dirty="0">
            <a:latin typeface="Montserrat" panose="00000500000000000000" pitchFamily="2" charset="0"/>
          </a:endParaRPr>
        </a:p>
      </dsp:txBody>
      <dsp:txXfrm rot="10800000">
        <a:off x="1112195" y="1725168"/>
        <a:ext cx="2932082" cy="663735"/>
      </dsp:txXfrm>
    </dsp:sp>
    <dsp:sp modelId="{3FB48DB0-DE9F-471E-9CCB-2B26FCCF6247}">
      <dsp:nvSpPr>
        <dsp:cNvPr id="0" name=""/>
        <dsp:cNvSpPr/>
      </dsp:nvSpPr>
      <dsp:spPr>
        <a:xfrm>
          <a:off x="614393" y="1725168"/>
          <a:ext cx="663735" cy="6637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0D86F-6A0A-4087-9E2A-7758AD5122FB}">
      <dsp:nvSpPr>
        <dsp:cNvPr id="0" name=""/>
        <dsp:cNvSpPr/>
      </dsp:nvSpPr>
      <dsp:spPr>
        <a:xfrm rot="10800000">
          <a:off x="946261" y="2587034"/>
          <a:ext cx="3098016" cy="663735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89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Montserrat" panose="00000500000000000000" pitchFamily="2" charset="0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Montserrat" panose="00000500000000000000" pitchFamily="2" charset="0"/>
            </a:rPr>
            <a:t>Jalisco, Nayarit, Guanajuato, San Luis Potosi, Tamaulipas, Zacatecas, Aguascalientes, Colima.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b="1" kern="1200" dirty="0">
            <a:latin typeface="Montserrat" panose="00000500000000000000" pitchFamily="2" charset="0"/>
          </a:endParaRPr>
        </a:p>
      </dsp:txBody>
      <dsp:txXfrm rot="10800000">
        <a:off x="1112195" y="2587034"/>
        <a:ext cx="2932082" cy="663735"/>
      </dsp:txXfrm>
    </dsp:sp>
    <dsp:sp modelId="{418992B9-AEE0-442C-96A6-0C177EF9FDCD}">
      <dsp:nvSpPr>
        <dsp:cNvPr id="0" name=""/>
        <dsp:cNvSpPr/>
      </dsp:nvSpPr>
      <dsp:spPr>
        <a:xfrm>
          <a:off x="614393" y="2587034"/>
          <a:ext cx="663735" cy="66373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420C6-C240-40B2-A0F3-6E073790798D}">
      <dsp:nvSpPr>
        <dsp:cNvPr id="0" name=""/>
        <dsp:cNvSpPr/>
      </dsp:nvSpPr>
      <dsp:spPr>
        <a:xfrm>
          <a:off x="672344" y="3404"/>
          <a:ext cx="1858919" cy="111535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Erradicar el adultocentrismo 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672344" y="3404"/>
        <a:ext cx="1858919" cy="1115351"/>
      </dsp:txXfrm>
    </dsp:sp>
    <dsp:sp modelId="{A033D470-71E9-4429-9AED-CF83B614E27B}">
      <dsp:nvSpPr>
        <dsp:cNvPr id="0" name=""/>
        <dsp:cNvSpPr/>
      </dsp:nvSpPr>
      <dsp:spPr>
        <a:xfrm>
          <a:off x="2717156" y="3404"/>
          <a:ext cx="1858919" cy="111535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Ser parte del diseño de estrategias y políticas públicas 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2717156" y="3404"/>
        <a:ext cx="1858919" cy="1115351"/>
      </dsp:txXfrm>
    </dsp:sp>
    <dsp:sp modelId="{B2214E64-90AD-4BD5-A21D-A66273413DB6}">
      <dsp:nvSpPr>
        <dsp:cNvPr id="0" name=""/>
        <dsp:cNvSpPr/>
      </dsp:nvSpPr>
      <dsp:spPr>
        <a:xfrm>
          <a:off x="4761967" y="3404"/>
          <a:ext cx="1858919" cy="111535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Fortalecer redes de cooperación entre personas jóvenes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4761967" y="3404"/>
        <a:ext cx="1858919" cy="1115351"/>
      </dsp:txXfrm>
    </dsp:sp>
    <dsp:sp modelId="{C27C46B7-53A9-4269-8B35-3974E09B9D24}">
      <dsp:nvSpPr>
        <dsp:cNvPr id="0" name=""/>
        <dsp:cNvSpPr/>
      </dsp:nvSpPr>
      <dsp:spPr>
        <a:xfrm>
          <a:off x="672344" y="1304647"/>
          <a:ext cx="1858919" cy="111535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Contar con espacios de escucha, participación e interlocución generados desde los gobiernos 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672344" y="1304647"/>
        <a:ext cx="1858919" cy="1115351"/>
      </dsp:txXfrm>
    </dsp:sp>
    <dsp:sp modelId="{EE6B126D-DF10-4DC5-8BEE-A16EE5B1C21D}">
      <dsp:nvSpPr>
        <dsp:cNvPr id="0" name=""/>
        <dsp:cNvSpPr/>
      </dsp:nvSpPr>
      <dsp:spPr>
        <a:xfrm>
          <a:off x="2717156" y="1304647"/>
          <a:ext cx="1858919" cy="111535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Que se respeten y garanticen sus derechos humanos 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2717156" y="1304647"/>
        <a:ext cx="1858919" cy="1115351"/>
      </dsp:txXfrm>
    </dsp:sp>
    <dsp:sp modelId="{0AB0930A-DB06-41F8-AA68-8DC6D81DBC5D}">
      <dsp:nvSpPr>
        <dsp:cNvPr id="0" name=""/>
        <dsp:cNvSpPr/>
      </dsp:nvSpPr>
      <dsp:spPr>
        <a:xfrm>
          <a:off x="4761967" y="1304647"/>
          <a:ext cx="1858919" cy="111535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Sumarles a procesos de pacificación en lo comunitario, político, social y gubernamental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4761967" y="1304647"/>
        <a:ext cx="1858919" cy="1115351"/>
      </dsp:txXfrm>
    </dsp:sp>
    <dsp:sp modelId="{66268A8E-A036-4C5A-8B40-7DE763A2259A}">
      <dsp:nvSpPr>
        <dsp:cNvPr id="0" name=""/>
        <dsp:cNvSpPr/>
      </dsp:nvSpPr>
      <dsp:spPr>
        <a:xfrm>
          <a:off x="1694750" y="2605891"/>
          <a:ext cx="1858919" cy="111535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Incorporar la perspectiva de género y juventudes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1694750" y="2605891"/>
        <a:ext cx="1858919" cy="1115351"/>
      </dsp:txXfrm>
    </dsp:sp>
    <dsp:sp modelId="{AAD20212-0537-4B12-B3FE-CFEEA31C13C5}">
      <dsp:nvSpPr>
        <dsp:cNvPr id="0" name=""/>
        <dsp:cNvSpPr/>
      </dsp:nvSpPr>
      <dsp:spPr>
        <a:xfrm>
          <a:off x="3739561" y="2605891"/>
          <a:ext cx="1858919" cy="111535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Generar estrategias incluyentes, diversas y abiertas al dialogo 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3739561" y="2605891"/>
        <a:ext cx="1858919" cy="1115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745468-5F85-4F3D-A128-23125076F783}" type="datetimeFigureOut">
              <a:rPr lang="es-MX" smtClean="0"/>
              <a:t>23/11/2023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9B8576-0633-4AAD-82EF-F0251093F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764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EE1FA4-14B3-40A3-AEDF-3528DEC7B387}" type="datetimeFigureOut">
              <a:rPr lang="es-MX" smtClean="0"/>
              <a:t>23/11/2023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D763B6-0605-4FC6-A3CF-B329B6E2A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15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Cuáles son las violencias más comunes dirigidas hacia las personas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2A4D-5847-4860-A1ED-D9082E24D0A3}" type="slidenum">
              <a:rPr lang="es-MX" smtClean="0">
                <a:solidFill>
                  <a:prstClr val="black"/>
                </a:solidFill>
              </a:rPr>
              <a:pPr/>
              <a:t>16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1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Cuáles son las violencias más comunes dirigidas hacia las personas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2A4D-5847-4860-A1ED-D9082E24D0A3}" type="slidenum">
              <a:rPr lang="es-MX" smtClean="0">
                <a:solidFill>
                  <a:prstClr val="black"/>
                </a:solidFill>
              </a:rPr>
              <a:pPr/>
              <a:t>17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4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Cuáles son las violencias más comunes dirigidas hacia las personas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2A4D-5847-4860-A1ED-D9082E24D0A3}" type="slidenum">
              <a:rPr lang="es-MX" smtClean="0">
                <a:solidFill>
                  <a:prstClr val="black"/>
                </a:solidFill>
              </a:rPr>
              <a:pPr/>
              <a:t>18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1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Cuáles son las violencias más comunes dirigidas hacia las personas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2A4D-5847-4860-A1ED-D9082E24D0A3}" type="slidenum">
              <a:rPr lang="es-MX" smtClean="0">
                <a:solidFill>
                  <a:prstClr val="black"/>
                </a:solidFill>
              </a:rPr>
              <a:pPr/>
              <a:t>19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FB1711-A97C-9544-BE3F-D9297624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DABEB76-9A45-2244-8A89-5A022F97E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7AB3E09-382B-324F-8D92-00A8FA84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4278581-089F-B345-B35D-E27CF142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8194EE5-A8BF-4849-A015-61F76E21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2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DEF9C8-DB0D-7745-AC9C-3FAF210E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22AB2D6-AC6A-994B-AF39-982B9B684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6CEE86-2411-CE41-A0FE-6A17710F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EEBF41-17F1-BC43-87DA-9601BC6A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9A6DA3D-5489-5A45-BAD4-73D496C7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962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298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31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501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28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325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588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080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234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201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BE211A6-186C-C745-BB24-27F6DE491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C618F41-F6FB-434D-92BE-6D8CEC39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D274BD-AF09-064D-BD27-BFA81A7D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866964-F9A3-F845-96CE-C6583DA9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AF48E3E-E8E6-FB44-A38C-D257A94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378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152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92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417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323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452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718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985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89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067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09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229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179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423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485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74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290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681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693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959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1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128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054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0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762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465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60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246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471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41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675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83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588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449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27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482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656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70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333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107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01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20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435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987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425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743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294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26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8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41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60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8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BF6332-D3E3-3B40-BF88-2F98CEF7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5A09EBF-335C-BD4C-B909-7ECFE214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7001BF6-ED32-AB4E-A159-DF111135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4F8BC3A-4EAB-E646-B65A-6A9FA945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F7BAB6-EEAD-594A-9398-164CBD92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70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2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5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5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FB1711-A97C-9544-BE3F-D9297624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DABEB76-9A45-2244-8A89-5A022F97E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7AB3E09-382B-324F-8D92-00A8FA84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278581-089F-B345-B35D-E27CF142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194EE5-A8BF-4849-A015-61F76E21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96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BF6332-D3E3-3B40-BF88-2F98CEF7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5A09EBF-335C-BD4C-B909-7ECFE214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001BF6-ED32-AB4E-A159-DF111135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4F8BC3A-4EAB-E646-B65A-6A9FA945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F7BAB6-EEAD-594A-9398-164CBD92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70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3D1C4B-BD63-FE4F-8952-C0C4AFAF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73B461-08E8-674B-9734-D6862993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318EE4-C124-5D4E-9FAA-1D468FAF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A979EAB-0CFF-2844-8AB7-7DAF270B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FB11BB-F1D9-FE4A-AF36-393C135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81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369F1F-F3C7-CF4C-BD4C-98A86D2A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9978FE-F2F4-8C4E-9BF3-B27A1A259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B6F4A15-7FF3-1644-B5CE-4224DBB2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5CF85DE-216F-814F-B852-84A708FB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ACEDC2A-6F0C-1F45-81C1-6DE4E8B9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FD55F62-2918-C54D-AF31-1916764A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78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A6F680-F159-CB48-BC7B-343DB83C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4E635E7-00E6-774B-BC56-B6505F82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8F1EEF4-6FD9-674C-9F58-F3BB8C300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08C3105-1343-C149-8BAE-6E568C2CA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D6D445D-6F60-6C45-B795-7A97A27F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D45084B-6541-BC4F-B933-1C97A9C9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8661820-A5D3-A748-9B99-3847C7D6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395343-30A3-D94A-AA56-11C96282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60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A79C60-B5FF-5241-A61C-F1A9AC05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C44E740-5E41-504C-A3B6-82D56FC1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0D35627-B1EE-5E48-A521-DDB3DE1B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ED15985-1811-7A4D-927A-24AFDF2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78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A020B76-5F10-4543-A7C1-91A7D1C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3966567-B617-8640-A9CA-6248B690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ED9B43F-7ADA-CC4B-8D17-4FE6A021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0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3D1C4B-BD63-FE4F-8952-C0C4AFAF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73B461-08E8-674B-9734-D6862993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0318EE4-C124-5D4E-9FAA-1D468FAF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A979EAB-0CFF-2844-8AB7-7DAF270B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3FB11BB-F1D9-FE4A-AF36-393C135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2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88EAB3-73C3-EA46-8590-B9107F57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D179E2-2B96-0941-B689-4D7A00A8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4324D63-9578-AE44-92C4-5F4A67082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8D945D1-22B0-2B43-8DAB-C8E4CDD8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F0A114-5900-3645-87CA-648F2B4F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5C209AA-FA51-4F42-AC0A-90B9675A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964B3F-7E3C-EE41-8DEA-7112A044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2DE4C64-1E40-8E4A-9F49-742B3E589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CF98225-B01E-2546-8A2B-857EF1C7F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E0BD048-2282-1D44-9A07-F5274C95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0C7F2D2-130E-6342-A1C9-9882951F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1DB72B3-720A-D24A-8625-DE150E07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20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DEF9C8-DB0D-7745-AC9C-3FAF210E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22AB2D6-AC6A-994B-AF39-982B9B684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F6CEE86-2411-CE41-A0FE-6A17710F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EEBF41-17F1-BC43-87DA-9601BC6A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A6DA3D-5489-5A45-BAD4-73D496C7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33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BE211A6-186C-C745-BB24-27F6DE491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C618F41-F6FB-434D-92BE-6D8CEC39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D274BD-AF09-064D-BD27-BFA81A7D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866964-F9A3-F845-96CE-C6583DA9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F48E3E-E8E6-FB44-A38C-D257A94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87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FB1711-A97C-9544-BE3F-D9297624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DABEB76-9A45-2244-8A89-5A022F97E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7AB3E09-382B-324F-8D92-00A8FA84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278581-089F-B345-B35D-E27CF142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194EE5-A8BF-4849-A015-61F76E21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4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BF6332-D3E3-3B40-BF88-2F98CEF7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5A09EBF-335C-BD4C-B909-7ECFE214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001BF6-ED32-AB4E-A159-DF111135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4F8BC3A-4EAB-E646-B65A-6A9FA945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F7BAB6-EEAD-594A-9398-164CBD92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2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3D1C4B-BD63-FE4F-8952-C0C4AFAF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73B461-08E8-674B-9734-D6862993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318EE4-C124-5D4E-9FAA-1D468FAF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A979EAB-0CFF-2844-8AB7-7DAF270B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FB11BB-F1D9-FE4A-AF36-393C135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21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369F1F-F3C7-CF4C-BD4C-98A86D2A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9978FE-F2F4-8C4E-9BF3-B27A1A259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B6F4A15-7FF3-1644-B5CE-4224DBB2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5CF85DE-216F-814F-B852-84A708FB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ACEDC2A-6F0C-1F45-81C1-6DE4E8B9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FD55F62-2918-C54D-AF31-1916764A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23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A6F680-F159-CB48-BC7B-343DB83C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4E635E7-00E6-774B-BC56-B6505F82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8F1EEF4-6FD9-674C-9F58-F3BB8C300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08C3105-1343-C149-8BAE-6E568C2CA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D6D445D-6F60-6C45-B795-7A97A27F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D45084B-6541-BC4F-B933-1C97A9C9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8661820-A5D3-A748-9B99-3847C7D6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395343-30A3-D94A-AA56-11C96282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95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A79C60-B5FF-5241-A61C-F1A9AC05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C44E740-5E41-504C-A3B6-82D56FC1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0D35627-B1EE-5E48-A521-DDB3DE1B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ED15985-1811-7A4D-927A-24AFDF2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9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369F1F-F3C7-CF4C-BD4C-98A86D2A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79978FE-F2F4-8C4E-9BF3-B27A1A259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B6F4A15-7FF3-1644-B5CE-4224DBB2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5CF85DE-216F-814F-B852-84A708FB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ACEDC2A-6F0C-1F45-81C1-6DE4E8B9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FD55F62-2918-C54D-AF31-1916764A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14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A020B76-5F10-4543-A7C1-91A7D1C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3966567-B617-8640-A9CA-6248B690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ED9B43F-7ADA-CC4B-8D17-4FE6A021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19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88EAB3-73C3-EA46-8590-B9107F57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D179E2-2B96-0941-B689-4D7A00A8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4324D63-9578-AE44-92C4-5F4A67082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8D945D1-22B0-2B43-8DAB-C8E4CDD8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F0A114-5900-3645-87CA-648F2B4F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5C209AA-FA51-4F42-AC0A-90B9675A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11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964B3F-7E3C-EE41-8DEA-7112A044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2DE4C64-1E40-8E4A-9F49-742B3E589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CF98225-B01E-2546-8A2B-857EF1C7F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E0BD048-2282-1D44-9A07-F5274C95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0C7F2D2-130E-6342-A1C9-9882951F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1DB72B3-720A-D24A-8625-DE150E07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93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DEF9C8-DB0D-7745-AC9C-3FAF210E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22AB2D6-AC6A-994B-AF39-982B9B684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F6CEE86-2411-CE41-A0FE-6A17710F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EEBF41-17F1-BC43-87DA-9601BC6A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A6DA3D-5489-5A45-BAD4-73D496C7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56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BE211A6-186C-C745-BB24-27F6DE491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C618F41-F6FB-434D-92BE-6D8CEC39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D274BD-AF09-064D-BD27-BFA81A7D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866964-F9A3-F845-96CE-C6583DA9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F48E3E-E8E6-FB44-A38C-D257A94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84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FB1711-A97C-9544-BE3F-D9297624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DABEB76-9A45-2244-8A89-5A022F97E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7AB3E09-382B-324F-8D92-00A8FA84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4278581-089F-B345-B35D-E27CF142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8194EE5-A8BF-4849-A015-61F76E21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10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BF6332-D3E3-3B40-BF88-2F98CEF7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5A09EBF-335C-BD4C-B909-7ECFE214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7001BF6-ED32-AB4E-A159-DF111135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4F8BC3A-4EAB-E646-B65A-6A9FA945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F7BAB6-EEAD-594A-9398-164CBD92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45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3D1C4B-BD63-FE4F-8952-C0C4AFAF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73B461-08E8-674B-9734-D6862993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0318EE4-C124-5D4E-9FAA-1D468FAF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A979EAB-0CFF-2844-8AB7-7DAF270B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3FB11BB-F1D9-FE4A-AF36-393C135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6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369F1F-F3C7-CF4C-BD4C-98A86D2A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79978FE-F2F4-8C4E-9BF3-B27A1A259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B6F4A15-7FF3-1644-B5CE-4224DBB2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5CF85DE-216F-814F-B852-84A708FB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ACEDC2A-6F0C-1F45-81C1-6DE4E8B9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FD55F62-2918-C54D-AF31-1916764A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23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A6F680-F159-CB48-BC7B-343DB83C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4E635E7-00E6-774B-BC56-B6505F82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8F1EEF4-6FD9-674C-9F58-F3BB8C300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08C3105-1343-C149-8BAE-6E568C2CA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D6D445D-6F60-6C45-B795-7A97A27F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D45084B-6541-BC4F-B933-1C97A9C9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8661820-A5D3-A748-9B99-3847C7D6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395343-30A3-D94A-AA56-11C96282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3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A6F680-F159-CB48-BC7B-343DB83C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4E635E7-00E6-774B-BC56-B6505F82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8F1EEF4-6FD9-674C-9F58-F3BB8C300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08C3105-1343-C149-8BAE-6E568C2CA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D6D445D-6F60-6C45-B795-7A97A27F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D45084B-6541-BC4F-B933-1C97A9C9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8661820-A5D3-A748-9B99-3847C7D6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395343-30A3-D94A-AA56-11C96282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023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A79C60-B5FF-5241-A61C-F1A9AC05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C44E740-5E41-504C-A3B6-82D56FC1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0D35627-B1EE-5E48-A521-DDB3DE1B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ED15985-1811-7A4D-927A-24AFDF2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00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A020B76-5F10-4543-A7C1-91A7D1C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3966567-B617-8640-A9CA-6248B690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ED9B43F-7ADA-CC4B-8D17-4FE6A021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88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88EAB3-73C3-EA46-8590-B9107F57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D179E2-2B96-0941-B689-4D7A00A8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4324D63-9578-AE44-92C4-5F4A67082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8D945D1-22B0-2B43-8DAB-C8E4CDD8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AF0A114-5900-3645-87CA-648F2B4F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5C209AA-FA51-4F42-AC0A-90B9675A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095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964B3F-7E3C-EE41-8DEA-7112A044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2DE4C64-1E40-8E4A-9F49-742B3E589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CF98225-B01E-2546-8A2B-857EF1C7F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E0BD048-2282-1D44-9A07-F5274C95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0C7F2D2-130E-6342-A1C9-9882951F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DB72B3-720A-D24A-8625-DE150E07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65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DEF9C8-DB0D-7745-AC9C-3FAF210E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22AB2D6-AC6A-994B-AF39-982B9B684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6CEE86-2411-CE41-A0FE-6A17710F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EEBF41-17F1-BC43-87DA-9601BC6A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9A6DA3D-5489-5A45-BAD4-73D496C7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70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BE211A6-186C-C745-BB24-27F6DE491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C618F41-F6FB-434D-92BE-6D8CEC39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D274BD-AF09-064D-BD27-BFA81A7D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866964-F9A3-F845-96CE-C6583DA9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AF48E3E-E8E6-FB44-A38C-D257A94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20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FB1711-A97C-9544-BE3F-D9297624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DABEB76-9A45-2244-8A89-5A022F97E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7AB3E09-382B-324F-8D92-00A8FA84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4278581-089F-B345-B35D-E27CF142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8194EE5-A8BF-4849-A015-61F76E21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73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BF6332-D3E3-3B40-BF88-2F98CEF7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5A09EBF-335C-BD4C-B909-7ECFE214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7001BF6-ED32-AB4E-A159-DF111135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4F8BC3A-4EAB-E646-B65A-6A9FA945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F7BAB6-EEAD-594A-9398-164CBD92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37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3D1C4B-BD63-FE4F-8952-C0C4AFAF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73B461-08E8-674B-9734-D6862993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0318EE4-C124-5D4E-9FAA-1D468FAF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A979EAB-0CFF-2844-8AB7-7DAF270B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3FB11BB-F1D9-FE4A-AF36-393C135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09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369F1F-F3C7-CF4C-BD4C-98A86D2A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79978FE-F2F4-8C4E-9BF3-B27A1A259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B6F4A15-7FF3-1644-B5CE-4224DBB2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5CF85DE-216F-814F-B852-84A708FB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ACEDC2A-6F0C-1F45-81C1-6DE4E8B9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FD55F62-2918-C54D-AF31-1916764A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9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A79C60-B5FF-5241-A61C-F1A9AC05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C44E740-5E41-504C-A3B6-82D56FC1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0D35627-B1EE-5E48-A521-DDB3DE1B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ED15985-1811-7A4D-927A-24AFDF2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70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A6F680-F159-CB48-BC7B-343DB83C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4E635E7-00E6-774B-BC56-B6505F82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8F1EEF4-6FD9-674C-9F58-F3BB8C300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08C3105-1343-C149-8BAE-6E568C2CA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D6D445D-6F60-6C45-B795-7A97A27F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D45084B-6541-BC4F-B933-1C97A9C9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8661820-A5D3-A748-9B99-3847C7D6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395343-30A3-D94A-AA56-11C96282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480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A79C60-B5FF-5241-A61C-F1A9AC05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C44E740-5E41-504C-A3B6-82D56FC1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0D35627-B1EE-5E48-A521-DDB3DE1B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ED15985-1811-7A4D-927A-24AFDF2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242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A020B76-5F10-4543-A7C1-91A7D1C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3966567-B617-8640-A9CA-6248B690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ED9B43F-7ADA-CC4B-8D17-4FE6A021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03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88EAB3-73C3-EA46-8590-B9107F57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D179E2-2B96-0941-B689-4D7A00A8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4324D63-9578-AE44-92C4-5F4A67082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8D945D1-22B0-2B43-8DAB-C8E4CDD8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AF0A114-5900-3645-87CA-648F2B4F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5C209AA-FA51-4F42-AC0A-90B9675A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0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964B3F-7E3C-EE41-8DEA-7112A044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2DE4C64-1E40-8E4A-9F49-742B3E589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CF98225-B01E-2546-8A2B-857EF1C7F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E0BD048-2282-1D44-9A07-F5274C95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0C7F2D2-130E-6342-A1C9-9882951F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DB72B3-720A-D24A-8625-DE150E07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51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DEF9C8-DB0D-7745-AC9C-3FAF210E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22AB2D6-AC6A-994B-AF39-982B9B684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6CEE86-2411-CE41-A0FE-6A17710F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EEBF41-17F1-BC43-87DA-9601BC6A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9A6DA3D-5489-5A45-BAD4-73D496C7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86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BE211A6-186C-C745-BB24-27F6DE491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C618F41-F6FB-434D-92BE-6D8CEC39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D274BD-AF09-064D-BD27-BFA81A7D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866964-F9A3-F845-96CE-C6583DA9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AF48E3E-E8E6-FB44-A38C-D257A94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498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FB1711-A97C-9544-BE3F-D9297624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DABEB76-9A45-2244-8A89-5A022F97E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7AB3E09-382B-324F-8D92-00A8FA84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4278581-089F-B345-B35D-E27CF142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8194EE5-A8BF-4849-A015-61F76E21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03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BF6332-D3E3-3B40-BF88-2F98CEF7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5A09EBF-335C-BD4C-B909-7ECFE214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7001BF6-ED32-AB4E-A159-DF111135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4F8BC3A-4EAB-E646-B65A-6A9FA945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F7BAB6-EEAD-594A-9398-164CBD92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45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3D1C4B-BD63-FE4F-8952-C0C4AFAF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73B461-08E8-674B-9734-D6862993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0318EE4-C124-5D4E-9FAA-1D468FAF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A979EAB-0CFF-2844-8AB7-7DAF270B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3FB11BB-F1D9-FE4A-AF36-393C135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A020B76-5F10-4543-A7C1-91A7D1C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3966567-B617-8640-A9CA-6248B690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ED9B43F-7ADA-CC4B-8D17-4FE6A021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025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369F1F-F3C7-CF4C-BD4C-98A86D2A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79978FE-F2F4-8C4E-9BF3-B27A1A259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B6F4A15-7FF3-1644-B5CE-4224DBB2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5CF85DE-216F-814F-B852-84A708FB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ACEDC2A-6F0C-1F45-81C1-6DE4E8B9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FD55F62-2918-C54D-AF31-1916764A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412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A6F680-F159-CB48-BC7B-343DB83C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4E635E7-00E6-774B-BC56-B6505F82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8F1EEF4-6FD9-674C-9F58-F3BB8C300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08C3105-1343-C149-8BAE-6E568C2CA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D6D445D-6F60-6C45-B795-7A97A27F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D45084B-6541-BC4F-B933-1C97A9C9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8661820-A5D3-A748-9B99-3847C7D6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395343-30A3-D94A-AA56-11C96282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32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A79C60-B5FF-5241-A61C-F1A9AC05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C44E740-5E41-504C-A3B6-82D56FC1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0D35627-B1EE-5E48-A521-DDB3DE1B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ED15985-1811-7A4D-927A-24AFDF2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876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A020B76-5F10-4543-A7C1-91A7D1C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3966567-B617-8640-A9CA-6248B690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ED9B43F-7ADA-CC4B-8D17-4FE6A021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64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88EAB3-73C3-EA46-8590-B9107F57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D179E2-2B96-0941-B689-4D7A00A8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4324D63-9578-AE44-92C4-5F4A67082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8D945D1-22B0-2B43-8DAB-C8E4CDD8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AF0A114-5900-3645-87CA-648F2B4F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5C209AA-FA51-4F42-AC0A-90B9675A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502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964B3F-7E3C-EE41-8DEA-7112A044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2DE4C64-1E40-8E4A-9F49-742B3E589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CF98225-B01E-2546-8A2B-857EF1C7F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E0BD048-2282-1D44-9A07-F5274C95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0C7F2D2-130E-6342-A1C9-9882951F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DB72B3-720A-D24A-8625-DE150E07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300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DEF9C8-DB0D-7745-AC9C-3FAF210E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22AB2D6-AC6A-994B-AF39-982B9B684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6CEE86-2411-CE41-A0FE-6A17710F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EEBF41-17F1-BC43-87DA-9601BC6A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9A6DA3D-5489-5A45-BAD4-73D496C7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93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BE211A6-186C-C745-BB24-27F6DE491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C618F41-F6FB-434D-92BE-6D8CEC39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D274BD-AF09-064D-BD27-BFA81A7D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866964-F9A3-F845-96CE-C6583DA9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AF48E3E-E8E6-FB44-A38C-D257A94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05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FB1711-A97C-9544-BE3F-D9297624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DABEB76-9A45-2244-8A89-5A022F97E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7AB3E09-382B-324F-8D92-00A8FA84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4278581-089F-B345-B35D-E27CF142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8194EE5-A8BF-4849-A015-61F76E21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592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BF6332-D3E3-3B40-BF88-2F98CEF7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5A09EBF-335C-BD4C-B909-7ECFE214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7001BF6-ED32-AB4E-A159-DF111135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4F8BC3A-4EAB-E646-B65A-6A9FA945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F7BAB6-EEAD-594A-9398-164CBD92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5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88EAB3-73C3-EA46-8590-B9107F57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D179E2-2B96-0941-B689-4D7A00A8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4324D63-9578-AE44-92C4-5F4A67082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8D945D1-22B0-2B43-8DAB-C8E4CDD8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AF0A114-5900-3645-87CA-648F2B4F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5C209AA-FA51-4F42-AC0A-90B9675A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744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3D1C4B-BD63-FE4F-8952-C0C4AFAF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73B461-08E8-674B-9734-D6862993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0318EE4-C124-5D4E-9FAA-1D468FAF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A979EAB-0CFF-2844-8AB7-7DAF270B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3FB11BB-F1D9-FE4A-AF36-393C135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11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369F1F-F3C7-CF4C-BD4C-98A86D2A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79978FE-F2F4-8C4E-9BF3-B27A1A259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B6F4A15-7FF3-1644-B5CE-4224DBB2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5CF85DE-216F-814F-B852-84A708FB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ACEDC2A-6F0C-1F45-81C1-6DE4E8B9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FD55F62-2918-C54D-AF31-1916764A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18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A6F680-F159-CB48-BC7B-343DB83C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4E635E7-00E6-774B-BC56-B6505F82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8F1EEF4-6FD9-674C-9F58-F3BB8C300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08C3105-1343-C149-8BAE-6E568C2CA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D6D445D-6F60-6C45-B795-7A97A27F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D45084B-6541-BC4F-B933-1C97A9C9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8661820-A5D3-A748-9B99-3847C7D6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395343-30A3-D94A-AA56-11C96282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35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A79C60-B5FF-5241-A61C-F1A9AC05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C44E740-5E41-504C-A3B6-82D56FC1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0D35627-B1EE-5E48-A521-DDB3DE1B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ED15985-1811-7A4D-927A-24AFDF2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621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A020B76-5F10-4543-A7C1-91A7D1C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3966567-B617-8640-A9CA-6248B690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ED9B43F-7ADA-CC4B-8D17-4FE6A021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997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88EAB3-73C3-EA46-8590-B9107F57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D179E2-2B96-0941-B689-4D7A00A8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4324D63-9578-AE44-92C4-5F4A67082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8D945D1-22B0-2B43-8DAB-C8E4CDD8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AF0A114-5900-3645-87CA-648F2B4F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5C209AA-FA51-4F42-AC0A-90B9675A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51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964B3F-7E3C-EE41-8DEA-7112A044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2DE4C64-1E40-8E4A-9F49-742B3E589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CF98225-B01E-2546-8A2B-857EF1C7F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E0BD048-2282-1D44-9A07-F5274C95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0C7F2D2-130E-6342-A1C9-9882951F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DB72B3-720A-D24A-8625-DE150E07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52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DEF9C8-DB0D-7745-AC9C-3FAF210E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22AB2D6-AC6A-994B-AF39-982B9B684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6CEE86-2411-CE41-A0FE-6A17710F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EEBF41-17F1-BC43-87DA-9601BC6A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9A6DA3D-5489-5A45-BAD4-73D496C7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366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BE211A6-186C-C745-BB24-27F6DE491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C618F41-F6FB-434D-92BE-6D8CEC39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D274BD-AF09-064D-BD27-BFA81A7D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866964-F9A3-F845-96CE-C6583DA9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AF48E3E-E8E6-FB44-A38C-D257A94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857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6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964B3F-7E3C-EE41-8DEA-7112A044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2DE4C64-1E40-8E4A-9F49-742B3E589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CF98225-B01E-2546-8A2B-857EF1C7F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E0BD048-2282-1D44-9A07-F5274C95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0C7F2D2-130E-6342-A1C9-9882951F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DB72B3-720A-D24A-8625-DE150E07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331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83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276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596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002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536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589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312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944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695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0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D9672D9-A540-5544-B9BF-6D24431C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52C9356-B80D-374E-8184-553ED869B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F9A8E17-8B17-7C4A-80C0-AEC9611EB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683FDA-E26D-B447-95D0-23B989E0E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08E392B-5E76-3A4A-8E01-44F61C055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7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9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6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5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0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D9672D9-A540-5544-B9BF-6D24431C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52C9356-B80D-374E-8184-553ED869B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9A8E17-8B17-7C4A-80C0-AEC9611EB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683FDA-E26D-B447-95D0-23B989E0E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8E392B-5E76-3A4A-8E01-44F61C055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D9672D9-A540-5544-B9BF-6D24431C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52C9356-B80D-374E-8184-553ED869B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9A8E17-8B17-7C4A-80C0-AEC9611EB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683FDA-E26D-B447-95D0-23B989E0E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8E392B-5E76-3A4A-8E01-44F61C055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D9672D9-A540-5544-B9BF-6D24431C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52C9356-B80D-374E-8184-553ED869B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F9A8E17-8B17-7C4A-80C0-AEC9611EB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683FDA-E26D-B447-95D0-23B989E0E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08E392B-5E76-3A4A-8E01-44F61C055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2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D9672D9-A540-5544-B9BF-6D24431C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52C9356-B80D-374E-8184-553ED869B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F9A8E17-8B17-7C4A-80C0-AEC9611EB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683FDA-E26D-B447-95D0-23B989E0E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08E392B-5E76-3A4A-8E01-44F61C055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4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D9672D9-A540-5544-B9BF-6D24431C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52C9356-B80D-374E-8184-553ED869B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F9A8E17-8B17-7C4A-80C0-AEC9611EB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683FDA-E26D-B447-95D0-23B989E0E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08E392B-5E76-3A4A-8E01-44F61C055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4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D9672D9-A540-5544-B9BF-6D24431C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52C9356-B80D-374E-8184-553ED869B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F9A8E17-8B17-7C4A-80C0-AEC9611EB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874B-9A98-FD45-9A47-EAF83D44801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683FDA-E26D-B447-95D0-23B989E0E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08E392B-5E76-3A4A-8E01-44F61C055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536C-2611-D84A-9DB0-403956FA33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5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6439-1488-422B-9E67-08BAADB5E9F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D3F3-2E19-4137-8756-C7B6346FFFC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1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diagramQuickStyle" Target="../diagrams/quickStyle7.xml"/><Relationship Id="rId3" Type="http://schemas.openxmlformats.org/officeDocument/2006/relationships/image" Target="../media/image43.png"/><Relationship Id="rId7" Type="http://schemas.openxmlformats.org/officeDocument/2006/relationships/diagramColors" Target="../diagrams/colors6.xml"/><Relationship Id="rId12" Type="http://schemas.openxmlformats.org/officeDocument/2006/relationships/diagramLayout" Target="../diagrams/layou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diagramQuickStyle" Target="../diagrams/quickStyle6.xml"/><Relationship Id="rId11" Type="http://schemas.openxmlformats.org/officeDocument/2006/relationships/diagramData" Target="../diagrams/data7.xml"/><Relationship Id="rId5" Type="http://schemas.openxmlformats.org/officeDocument/2006/relationships/diagramLayout" Target="../diagrams/layout6.xml"/><Relationship Id="rId15" Type="http://schemas.microsoft.com/office/2007/relationships/diagramDrawing" Target="../diagrams/drawing7.xml"/><Relationship Id="rId10" Type="http://schemas.openxmlformats.org/officeDocument/2006/relationships/image" Target="../media/image2.png"/><Relationship Id="rId4" Type="http://schemas.openxmlformats.org/officeDocument/2006/relationships/diagramData" Target="../diagrams/data6.xml"/><Relationship Id="rId9" Type="http://schemas.openxmlformats.org/officeDocument/2006/relationships/image" Target="../media/image1.png"/><Relationship Id="rId14" Type="http://schemas.openxmlformats.org/officeDocument/2006/relationships/diagramColors" Target="../diagrams/colors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43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6" Type="http://schemas.openxmlformats.org/officeDocument/2006/relationships/diagramData" Target="../diagrams/data8.xml"/><Relationship Id="rId11" Type="http://schemas.openxmlformats.org/officeDocument/2006/relationships/image" Target="../media/image48.jpeg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9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5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649760" y="549407"/>
            <a:ext cx="2732530" cy="69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34796" y="761280"/>
            <a:ext cx="2011413" cy="113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56291" y="616088"/>
            <a:ext cx="1977781" cy="177800"/>
          </a:xfrm>
          <a:prstGeom prst="rect">
            <a:avLst/>
          </a:prstGeom>
        </p:spPr>
        <p:txBody>
          <a:bodyPr wrap="square" lIns="0" tIns="8604" rIns="0" bIns="0" rtlCol="0">
            <a:noAutofit/>
          </a:bodyPr>
          <a:lstStyle/>
          <a:p>
            <a:pPr marL="12700">
              <a:lnSpc>
                <a:spcPts val="1355"/>
              </a:lnSpc>
            </a:pPr>
            <a:r>
              <a:rPr sz="1200" spc="129" dirty="0">
                <a:solidFill>
                  <a:srgbClr val="FFFFFF"/>
                </a:solidFill>
                <a:cs typeface="Calibri"/>
              </a:rPr>
              <a:t>PRESENTACIÓN INFORME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84336" y="2047447"/>
            <a:ext cx="7823325" cy="1236229"/>
          </a:xfrm>
          <a:prstGeom prst="rect">
            <a:avLst/>
          </a:prstGeom>
        </p:spPr>
        <p:txBody>
          <a:bodyPr wrap="square" lIns="0" tIns="19875" rIns="0" bIns="0" rtlCol="0">
            <a:noAutofit/>
          </a:bodyPr>
          <a:lstStyle/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Alianzas estratégicas </a:t>
            </a:r>
          </a:p>
          <a:p>
            <a:pPr algn="ctr"/>
            <a:endParaRPr lang="es-MX" b="1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Friedrich-Ebert- </a:t>
            </a:r>
            <a:r>
              <a:rPr lang="es-MX" b="1" dirty="0" err="1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Sitftung</a:t>
            </a:r>
            <a:endParaRPr lang="es-MX" b="1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de Población de las Naciones Unidas (UNFPA).</a:t>
            </a: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Mexicano de la Juventud (IMJUVE).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00070" y="3608733"/>
            <a:ext cx="941229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95" dirty="0">
                <a:solidFill>
                  <a:srgbClr val="FFFFFF"/>
                </a:solidFill>
                <a:cs typeface="Calibri"/>
              </a:rPr>
              <a:t>vínculo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3544" y="3608733"/>
            <a:ext cx="71228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83" dirty="0">
                <a:solidFill>
                  <a:srgbClr val="FFFFFF"/>
                </a:solidFill>
                <a:cs typeface="Calibri"/>
              </a:rPr>
              <a:t>entre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8419" y="3608733"/>
            <a:ext cx="27046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45" dirty="0">
                <a:solidFill>
                  <a:srgbClr val="FFFFFF"/>
                </a:solidFill>
                <a:cs typeface="Calibri"/>
              </a:rPr>
              <a:t>la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0381" y="3608733"/>
            <a:ext cx="1294010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88" dirty="0">
                <a:solidFill>
                  <a:srgbClr val="FFFFFF"/>
                </a:solidFill>
                <a:cs typeface="Calibri"/>
              </a:rPr>
              <a:t>Secretaría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6281" y="3608733"/>
            <a:ext cx="226067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48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32" dirty="0">
                <a:solidFill>
                  <a:srgbClr val="FFFFFF"/>
                </a:solidFill>
                <a:cs typeface="Calibri"/>
              </a:rPr>
              <a:t>S</a:t>
            </a:r>
            <a:r>
              <a:rPr sz="1900" spc="24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25" dirty="0">
                <a:solidFill>
                  <a:srgbClr val="FFFFFF"/>
                </a:solidFill>
                <a:cs typeface="Calibri"/>
              </a:rPr>
              <a:t>g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u</a:t>
            </a:r>
            <a:r>
              <a:rPr sz="1900" spc="164" dirty="0">
                <a:solidFill>
                  <a:srgbClr val="FFFFFF"/>
                </a:solidFill>
                <a:cs typeface="Calibri"/>
              </a:rPr>
              <a:t>r</a:t>
            </a: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229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258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541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22" dirty="0">
                <a:solidFill>
                  <a:srgbClr val="FFFFFF"/>
                </a:solidFill>
                <a:cs typeface="Calibri"/>
              </a:rPr>
              <a:t>y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8969" y="3608733"/>
            <a:ext cx="13889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14" dirty="0">
                <a:solidFill>
                  <a:srgbClr val="FFFFFF"/>
                </a:solidFill>
                <a:cs typeface="Calibri"/>
              </a:rPr>
              <a:t>Protección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0070" y="3901341"/>
            <a:ext cx="7442445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6" dirty="0">
                <a:solidFill>
                  <a:srgbClr val="FFFFFF"/>
                </a:solidFill>
                <a:cs typeface="Calibri"/>
              </a:rPr>
              <a:t>Ciudadana y las Organizaciones de la  Sociedad Civil de las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4969" y="3901341"/>
            <a:ext cx="372727" cy="836675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41275" marR="525">
              <a:lnSpc>
                <a:spcPts val="2085"/>
              </a:lnSpc>
            </a:pPr>
            <a:r>
              <a:rPr sz="1900" spc="143" dirty="0">
                <a:solidFill>
                  <a:srgbClr val="FFFFFF"/>
                </a:solidFill>
                <a:cs typeface="Calibri"/>
              </a:rPr>
              <a:t>32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185"/>
              </a:lnSpc>
              <a:spcBef>
                <a:spcPts val="4"/>
              </a:spcBef>
            </a:pPr>
            <a:r>
              <a:rPr sz="1900" spc="228" dirty="0">
                <a:solidFill>
                  <a:srgbClr val="FFFFFF"/>
                </a:solidFill>
                <a:cs typeface="Calibri"/>
              </a:rPr>
              <a:t>un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12700" marR="289">
              <a:lnSpc>
                <a:spcPts val="2305"/>
              </a:lnSpc>
              <a:spcBef>
                <a:spcPts val="6"/>
              </a:spcBef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0070" y="4178709"/>
            <a:ext cx="1271376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08" dirty="0">
                <a:solidFill>
                  <a:srgbClr val="FFFFFF"/>
                </a:solidFill>
                <a:cs typeface="Calibri"/>
              </a:rPr>
              <a:t>entidades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508" y="4178709"/>
            <a:ext cx="22017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38" dirty="0">
                <a:solidFill>
                  <a:srgbClr val="FFFFFF"/>
                </a:solidFill>
                <a:cs typeface="Calibri"/>
              </a:rPr>
              <a:t>f</a:t>
            </a:r>
            <a:r>
              <a:rPr sz="1900" spc="216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28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216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145" dirty="0">
                <a:solidFill>
                  <a:srgbClr val="FFFFFF"/>
                </a:solidFill>
                <a:cs typeface="Calibri"/>
              </a:rPr>
              <a:t>r</a:t>
            </a:r>
            <a:r>
              <a:rPr sz="1900" spc="202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150" dirty="0">
                <a:solidFill>
                  <a:srgbClr val="FFFFFF"/>
                </a:solidFill>
                <a:cs typeface="Calibri"/>
              </a:rPr>
              <a:t>t</a:t>
            </a:r>
            <a:r>
              <a:rPr sz="1900" spc="106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196" dirty="0">
                <a:solidFill>
                  <a:srgbClr val="FFFFFF"/>
                </a:solidFill>
                <a:cs typeface="Calibri"/>
              </a:rPr>
              <a:t>v</a:t>
            </a:r>
            <a:r>
              <a:rPr sz="1900" spc="202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169" dirty="0">
                <a:solidFill>
                  <a:srgbClr val="FFFFFF"/>
                </a:solidFill>
                <a:cs typeface="Calibri"/>
              </a:rPr>
              <a:t>s</a:t>
            </a:r>
            <a:r>
              <a:rPr sz="1900" spc="107" dirty="0">
                <a:solidFill>
                  <a:srgbClr val="FFFFFF"/>
                </a:solidFill>
                <a:cs typeface="Calibri"/>
              </a:rPr>
              <a:t>,</a:t>
            </a:r>
            <a:r>
              <a:rPr sz="1900" spc="97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590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36" dirty="0">
                <a:solidFill>
                  <a:srgbClr val="FFFFFF"/>
                </a:solidFill>
                <a:cs typeface="Calibri"/>
              </a:rPr>
              <a:t>c</a:t>
            </a:r>
            <a:r>
              <a:rPr sz="1900" spc="289" dirty="0">
                <a:solidFill>
                  <a:srgbClr val="FFFFFF"/>
                </a:solidFill>
                <a:cs typeface="Calibri"/>
              </a:rPr>
              <a:t>o</a:t>
            </a:r>
            <a:r>
              <a:rPr sz="1900" spc="228" dirty="0">
                <a:solidFill>
                  <a:srgbClr val="FFFFFF"/>
                </a:solidFill>
                <a:cs typeface="Calibri"/>
              </a:rPr>
              <a:t>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7219" y="4178709"/>
            <a:ext cx="27046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45" dirty="0">
                <a:solidFill>
                  <a:srgbClr val="FFFFFF"/>
                </a:solidFill>
                <a:cs typeface="Calibri"/>
              </a:rPr>
              <a:t>la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3944" y="4178709"/>
            <a:ext cx="1778962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170" dirty="0">
                <a:solidFill>
                  <a:srgbClr val="FFFFFF"/>
                </a:solidFill>
                <a:cs typeface="Calibri"/>
              </a:rPr>
              <a:t>t</a:t>
            </a:r>
            <a:r>
              <a:rPr sz="1900" spc="24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214" dirty="0">
                <a:solidFill>
                  <a:srgbClr val="FFFFFF"/>
                </a:solidFill>
                <a:cs typeface="Calibri"/>
              </a:rPr>
              <a:t>c</a:t>
            </a: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9" dirty="0">
                <a:solidFill>
                  <a:srgbClr val="FFFFFF"/>
                </a:solidFill>
                <a:cs typeface="Calibri"/>
              </a:rPr>
              <a:t>ó</a:t>
            </a:r>
            <a:r>
              <a:rPr sz="1900" spc="258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402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0381" y="4178709"/>
            <a:ext cx="1021051" cy="559307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 marR="36194">
              <a:lnSpc>
                <a:spcPts val="2085"/>
              </a:lnSpc>
            </a:pPr>
            <a:r>
              <a:rPr sz="1900" spc="156" dirty="0">
                <a:solidFill>
                  <a:srgbClr val="FFFFFF"/>
                </a:solidFill>
                <a:cs typeface="Calibri"/>
              </a:rPr>
              <a:t>realizar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32003">
              <a:lnSpc>
                <a:spcPts val="2305"/>
              </a:lnSpc>
              <a:spcBef>
                <a:spcPts val="10"/>
              </a:spcBef>
            </a:pPr>
            <a:r>
              <a:rPr sz="1900" spc="194" dirty="0">
                <a:solidFill>
                  <a:srgbClr val="FFFFFF"/>
                </a:solidFill>
                <a:cs typeface="Calibri"/>
              </a:rPr>
              <a:t>materia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0070" y="4471317"/>
            <a:ext cx="285211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43" dirty="0">
                <a:solidFill>
                  <a:srgbClr val="FFFFFF"/>
                </a:solidFill>
                <a:cs typeface="Calibri"/>
              </a:rPr>
              <a:t>diagnóstico  y  mapeo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6060" y="4471317"/>
            <a:ext cx="3724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2757" y="4471317"/>
            <a:ext cx="947286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6" dirty="0">
                <a:solidFill>
                  <a:srgbClr val="FFFFFF"/>
                </a:solidFill>
                <a:cs typeface="Calibri"/>
              </a:rPr>
              <a:t>buenas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4129" y="4471317"/>
            <a:ext cx="117104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99" dirty="0">
                <a:solidFill>
                  <a:srgbClr val="FFFFFF"/>
                </a:solidFill>
                <a:cs typeface="Calibri"/>
              </a:rPr>
              <a:t>prácticas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9338" y="4471317"/>
            <a:ext cx="366791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2" dirty="0">
                <a:solidFill>
                  <a:srgbClr val="FFFFFF"/>
                </a:solidFill>
                <a:cs typeface="Calibri"/>
              </a:rPr>
              <a:t>en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00070" y="4763925"/>
            <a:ext cx="3658170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50" dirty="0">
                <a:solidFill>
                  <a:srgbClr val="FFFFFF"/>
                </a:solidFill>
                <a:cs typeface="Calibri"/>
              </a:rPr>
              <a:t>pacificación en  los territorios.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" y="2763"/>
            <a:ext cx="12192000" cy="6857999"/>
          </a:xfrm>
          <a:prstGeom prst="rect">
            <a:avLst/>
          </a:prstGeom>
        </p:spPr>
      </p:pic>
      <p:sp>
        <p:nvSpPr>
          <p:cNvPr id="31" name="object 24"/>
          <p:cNvSpPr/>
          <p:nvPr/>
        </p:nvSpPr>
        <p:spPr>
          <a:xfrm>
            <a:off x="1802160" y="701807"/>
            <a:ext cx="2732530" cy="69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25"/>
          <p:cNvSpPr/>
          <p:nvPr/>
        </p:nvSpPr>
        <p:spPr>
          <a:xfrm>
            <a:off x="9503891" y="563848"/>
            <a:ext cx="2011413" cy="113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653800" y="6051551"/>
            <a:ext cx="5755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1400" b="1" dirty="0" smtClean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s-US" sz="1400" b="1" dirty="0" smtClean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S" sz="1400" b="1" dirty="0" smtClean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noviembre 2023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630144" y="2714869"/>
            <a:ext cx="783419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Juventudes en el Camino Hacia La Paz y </a:t>
            </a:r>
            <a:endParaRPr lang="es-MX" sz="2800" b="1" dirty="0" smtClean="0">
              <a:solidFill>
                <a:prstClr val="white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2800" b="1" dirty="0" smtClean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II </a:t>
            </a:r>
            <a:endParaRPr lang="es-MX" sz="2800" b="1" dirty="0" smtClean="0">
              <a:solidFill>
                <a:prstClr val="white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2800" b="1" dirty="0" smtClean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Sesión </a:t>
            </a: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078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58" y="124408"/>
            <a:ext cx="12192000" cy="6857999"/>
          </a:xfrm>
          <a:prstGeom prst="rect">
            <a:avLst/>
          </a:prstGeom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4211821085"/>
              </p:ext>
            </p:extLst>
          </p:nvPr>
        </p:nvGraphicFramePr>
        <p:xfrm>
          <a:off x="2562500" y="1786554"/>
          <a:ext cx="8774194" cy="454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224211" y="1107502"/>
            <a:ext cx="76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Montserrat" pitchFamily="50" charset="0"/>
              </a:rPr>
              <a:t>Ruta crítica 2022</a:t>
            </a:r>
          </a:p>
        </p:txBody>
      </p:sp>
      <p:sp>
        <p:nvSpPr>
          <p:cNvPr id="5" name="object 9"/>
          <p:cNvSpPr/>
          <p:nvPr/>
        </p:nvSpPr>
        <p:spPr>
          <a:xfrm>
            <a:off x="1909357" y="625362"/>
            <a:ext cx="2732530" cy="699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object 25"/>
          <p:cNvSpPr/>
          <p:nvPr/>
        </p:nvSpPr>
        <p:spPr>
          <a:xfrm>
            <a:off x="9976815" y="612242"/>
            <a:ext cx="1546435" cy="861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7619" r="17883" b="9796"/>
          <a:stretch/>
        </p:blipFill>
        <p:spPr>
          <a:xfrm>
            <a:off x="666771" y="2814184"/>
            <a:ext cx="2557440" cy="175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873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911728" y="1094847"/>
            <a:ext cx="76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1. CONVOCATORIA</a:t>
            </a:r>
            <a:endParaRPr lang="es-MX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077390266"/>
              </p:ext>
            </p:extLst>
          </p:nvPr>
        </p:nvGraphicFramePr>
        <p:xfrm>
          <a:off x="1912776" y="1701995"/>
          <a:ext cx="9190653" cy="428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ect 9"/>
          <p:cNvSpPr/>
          <p:nvPr/>
        </p:nvSpPr>
        <p:spPr>
          <a:xfrm>
            <a:off x="1545463" y="826238"/>
            <a:ext cx="2732530" cy="699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10051460" y="663930"/>
            <a:ext cx="1546435" cy="861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91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60"/>
            <a:ext cx="12192000" cy="685799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614121" y="1590725"/>
            <a:ext cx="76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RESULTADOS DE LA CONVOCATORIA </a:t>
            </a:r>
            <a:endParaRPr lang="es-MX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32075" y="728185"/>
            <a:ext cx="2732530" cy="69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9489478" y="647030"/>
            <a:ext cx="1546435" cy="861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30837308"/>
              </p:ext>
            </p:extLst>
          </p:nvPr>
        </p:nvGraphicFramePr>
        <p:xfrm>
          <a:off x="3732821" y="2246582"/>
          <a:ext cx="7743831" cy="342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3" y="3189720"/>
            <a:ext cx="3256375" cy="247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569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39"/>
            <a:ext cx="12192000" cy="685799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585701" y="1177473"/>
            <a:ext cx="76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2. PROCESO DE FORMACIÓN </a:t>
            </a:r>
            <a:endParaRPr lang="es-MX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45463" y="826238"/>
            <a:ext cx="2732530" cy="69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10051460" y="663930"/>
            <a:ext cx="1546435" cy="861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81" y="4256348"/>
            <a:ext cx="2191110" cy="2189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81" y="1813276"/>
            <a:ext cx="2191110" cy="2191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07" y="2706639"/>
            <a:ext cx="3695827" cy="3001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ángulo 10"/>
          <p:cNvSpPr/>
          <p:nvPr/>
        </p:nvSpPr>
        <p:spPr>
          <a:xfrm>
            <a:off x="5222505" y="2908831"/>
            <a:ext cx="284050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Montserrat" pitchFamily="2" charset="0"/>
              </a:rPr>
              <a:t>Se realizaron 10 sesiones de 3 horas del 19 de mayo al 10 de junio </a:t>
            </a:r>
            <a:endParaRPr lang="es-MX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222505" y="4218648"/>
            <a:ext cx="2840504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Montserrat" pitchFamily="2" charset="0"/>
              </a:rPr>
              <a:t>Temáticas: </a:t>
            </a:r>
            <a:r>
              <a:rPr lang="es-MX" sz="1600" dirty="0" smtClean="0">
                <a:solidFill>
                  <a:schemeClr val="bg1"/>
                </a:solidFill>
                <a:latin typeface="Montserrat" pitchFamily="2" charset="0"/>
              </a:rPr>
              <a:t>Resolución pacífica de conflictos, sistema de cuidados, incidencia de las juventudes,  mapeo de actores. </a:t>
            </a:r>
            <a:endParaRPr lang="es-MX" sz="16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9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7" y="1"/>
            <a:ext cx="12192000" cy="685799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585701" y="1177473"/>
            <a:ext cx="76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CONFERENCIAS MAGISTRALES </a:t>
            </a:r>
            <a:endParaRPr lang="es-MX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45463" y="826238"/>
            <a:ext cx="2732530" cy="69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10051460" y="663930"/>
            <a:ext cx="1546435" cy="861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00853623"/>
              </p:ext>
            </p:extLst>
          </p:nvPr>
        </p:nvGraphicFramePr>
        <p:xfrm>
          <a:off x="1888534" y="1697494"/>
          <a:ext cx="8293793" cy="205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C:\Users\xochitl.mejia\Pictures\image (5)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93" y="4200449"/>
            <a:ext cx="3387012" cy="188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510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95"/>
            <a:ext cx="12192000" cy="685799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915753" y="1235657"/>
            <a:ext cx="76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3. GRUPOS FOCALES </a:t>
            </a:r>
            <a:endParaRPr lang="es-MX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05202" y="1858751"/>
            <a:ext cx="340306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Montserrat" pitchFamily="2" charset="0"/>
              </a:rPr>
              <a:t>Se realizaron 9 grupos focales en los que participaron 91 </a:t>
            </a:r>
            <a:r>
              <a:rPr lang="es-MX" sz="1600" b="1" dirty="0">
                <a:solidFill>
                  <a:schemeClr val="bg1"/>
                </a:solidFill>
                <a:latin typeface="Montserrat" pitchFamily="2" charset="0"/>
              </a:rPr>
              <a:t>personas jóvenes (53 mujeres, 38 hombres) </a:t>
            </a:r>
            <a:r>
              <a:rPr lang="es-MX" sz="1600" b="1" dirty="0" smtClean="0">
                <a:solidFill>
                  <a:schemeClr val="bg1"/>
                </a:solidFill>
                <a:latin typeface="Montserrat" pitchFamily="2" charset="0"/>
              </a:rPr>
              <a:t>de 17 entidades federativas </a:t>
            </a:r>
            <a:endParaRPr lang="es-MX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1452157" y="581530"/>
            <a:ext cx="2732530" cy="69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Imagen 8" descr="C:\Users\xochitl.mejia\Downloads\image (13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7449" r="5506" b="13588"/>
          <a:stretch/>
        </p:blipFill>
        <p:spPr bwMode="auto">
          <a:xfrm>
            <a:off x="6587412" y="3435952"/>
            <a:ext cx="3697404" cy="257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bject 25"/>
          <p:cNvSpPr/>
          <p:nvPr/>
        </p:nvSpPr>
        <p:spPr>
          <a:xfrm>
            <a:off x="9538886" y="477676"/>
            <a:ext cx="1546435" cy="861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52499"/>
              </p:ext>
            </p:extLst>
          </p:nvPr>
        </p:nvGraphicFramePr>
        <p:xfrm>
          <a:off x="1452157" y="2468319"/>
          <a:ext cx="4706047" cy="369738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706047"/>
              </a:tblGrid>
              <a:tr h="465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Mujeres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Jóvenes (20 de junio)</a:t>
                      </a:r>
                    </a:p>
                  </a:txBody>
                  <a:tcPr/>
                </a:tc>
              </a:tr>
              <a:tr h="3993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Juventudes </a:t>
                      </a:r>
                      <a:r>
                        <a:rPr lang="es-MX" sz="1200" b="1" dirty="0" err="1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afromexicanas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  (28 de junio)</a:t>
                      </a:r>
                      <a:endParaRPr lang="es-MX" sz="1200" dirty="0" smtClean="0"/>
                    </a:p>
                  </a:txBody>
                  <a:tcPr/>
                </a:tc>
              </a:tr>
              <a:tr h="377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Personas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adolescentes (01 de julio)</a:t>
                      </a:r>
                    </a:p>
                  </a:txBody>
                  <a:tcPr/>
                </a:tc>
              </a:tr>
              <a:tr h="4037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Juventudes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indígenas (04 de julio)</a:t>
                      </a:r>
                    </a:p>
                  </a:txBody>
                  <a:tcPr/>
                </a:tc>
              </a:tr>
              <a:tr h="3516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Agenda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2030 (04 de julio)</a:t>
                      </a:r>
                    </a:p>
                  </a:txBody>
                  <a:tcPr/>
                </a:tc>
              </a:tr>
              <a:tr h="319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Personas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jóvenes con  discapacidad intelectual </a:t>
                      </a:r>
                      <a:endParaRPr lang="es-MX" sz="1200" b="1" dirty="0" smtClean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(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07 de julio) </a:t>
                      </a:r>
                    </a:p>
                  </a:txBody>
                  <a:tcPr/>
                </a:tc>
              </a:tr>
              <a:tr h="319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Juventudes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LGBTTTIQ+  (11 de julio)</a:t>
                      </a:r>
                    </a:p>
                  </a:txBody>
                  <a:tcPr/>
                </a:tc>
              </a:tr>
              <a:tr h="377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Personas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jóvenes con discapacidad auditiva </a:t>
                      </a:r>
                      <a:endParaRPr lang="es-MX" sz="1200" b="1" dirty="0" smtClean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(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14 de julio)</a:t>
                      </a:r>
                    </a:p>
                  </a:txBody>
                  <a:tcPr/>
                </a:tc>
              </a:tr>
              <a:tr h="465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“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Liderazgos comunitarios” </a:t>
                      </a:r>
                      <a:endParaRPr lang="es-MX" sz="1200" b="1" dirty="0" smtClean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(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20 de julio)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6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428" y="0"/>
            <a:ext cx="12192000" cy="685799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937349" y="667791"/>
            <a:ext cx="2732530" cy="699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9939492" y="586636"/>
            <a:ext cx="1546435" cy="861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07207908"/>
              </p:ext>
            </p:extLst>
          </p:nvPr>
        </p:nvGraphicFramePr>
        <p:xfrm>
          <a:off x="4236853" y="1805262"/>
          <a:ext cx="6185440" cy="418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11 CuadroTexto"/>
          <p:cNvSpPr txBox="1"/>
          <p:nvPr/>
        </p:nvSpPr>
        <p:spPr>
          <a:xfrm>
            <a:off x="5486569" y="986806"/>
            <a:ext cx="282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Montserrat" pitchFamily="50" charset="0"/>
              </a:rPr>
              <a:t>RESULTADOS</a:t>
            </a:r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  </a:t>
            </a:r>
            <a:endParaRPr lang="es-MX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8" y="2881417"/>
            <a:ext cx="2857114" cy="2919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918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5" y="0"/>
            <a:ext cx="12192000" cy="685799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290918" y="1368173"/>
            <a:ext cx="76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4</a:t>
            </a:r>
            <a:r>
              <a:rPr lang="es-MX" b="1" dirty="0">
                <a:solidFill>
                  <a:schemeClr val="bg1"/>
                </a:solidFill>
                <a:latin typeface="Montserrat" pitchFamily="50" charset="0"/>
              </a:rPr>
              <a:t>. DIÁLOGOS REGIONALES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89708557"/>
              </p:ext>
            </p:extLst>
          </p:nvPr>
        </p:nvGraphicFramePr>
        <p:xfrm>
          <a:off x="4926563" y="2373370"/>
          <a:ext cx="5489924" cy="313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bject 9"/>
          <p:cNvSpPr/>
          <p:nvPr/>
        </p:nvSpPr>
        <p:spPr>
          <a:xfrm>
            <a:off x="1806720" y="622652"/>
            <a:ext cx="2732530" cy="699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9939493" y="582236"/>
            <a:ext cx="1546435" cy="861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2410363"/>
              </p:ext>
            </p:extLst>
          </p:nvPr>
        </p:nvGraphicFramePr>
        <p:xfrm>
          <a:off x="594463" y="2373370"/>
          <a:ext cx="4658671" cy="325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853367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430190" y="1565964"/>
            <a:ext cx="76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 </a:t>
            </a:r>
            <a:endParaRPr lang="es-MX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6720" y="622652"/>
            <a:ext cx="2732530" cy="699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9939493" y="582236"/>
            <a:ext cx="1546435" cy="861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186285548"/>
              </p:ext>
            </p:extLst>
          </p:nvPr>
        </p:nvGraphicFramePr>
        <p:xfrm>
          <a:off x="3509435" y="2239140"/>
          <a:ext cx="7293232" cy="3724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2607861" y="1565964"/>
            <a:ext cx="753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LES RESULTA IMPORTANTE: </a:t>
            </a:r>
            <a:endParaRPr lang="es-MX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8" y="2822698"/>
            <a:ext cx="2801632" cy="2799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754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86"/>
            <a:ext cx="12192000" cy="685799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430190" y="1565964"/>
            <a:ext cx="76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 </a:t>
            </a:r>
            <a:endParaRPr lang="es-MX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6720" y="622652"/>
            <a:ext cx="2732530" cy="699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9939493" y="582236"/>
            <a:ext cx="1546435" cy="861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62207" y="1030235"/>
            <a:ext cx="626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DÍA INTERNACIONAL DE LA JUVENTUD </a:t>
            </a:r>
            <a:endParaRPr lang="es-MX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20" y="1935296"/>
            <a:ext cx="3982616" cy="398261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254477" y="2902953"/>
            <a:ext cx="4149156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Participaron 160 personas jóvenes de las 32 entidades federativas.</a:t>
            </a:r>
          </a:p>
          <a:p>
            <a:pPr algn="ctr"/>
            <a:endParaRPr lang="es-MX" b="1" dirty="0">
              <a:solidFill>
                <a:schemeClr val="bg1"/>
              </a:solidFill>
            </a:endParaRP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La Secretaría de Seguridad y Protección Ciudadana reafirmó su compromiso con las juventudes. 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0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6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368" y="0"/>
            <a:ext cx="12192000" cy="685799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45463" y="826238"/>
            <a:ext cx="2732530" cy="69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10051460" y="663930"/>
            <a:ext cx="1546435" cy="861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11 CuadroTexto"/>
          <p:cNvSpPr txBox="1"/>
          <p:nvPr/>
        </p:nvSpPr>
        <p:spPr>
          <a:xfrm>
            <a:off x="3914229" y="1368702"/>
            <a:ext cx="5081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Montserrat" pitchFamily="50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Montserrat" pitchFamily="50" charset="0"/>
              </a:rPr>
              <a:t>INICIATIVAS SOCIALES EN MATERIA DE PACIFICACIÓN </a:t>
            </a:r>
            <a:endParaRPr lang="es-MX" sz="2000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02889" y="2437556"/>
            <a:ext cx="4320421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Colectivo: “LEKAX ÑICH” (HERMOSA FLOR)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Estado: TABASCO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Iniciativa: Establecer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mecanismos y elementos que coadyuven al empoderamiento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de la mujer rural e indígena.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062845" y="4596738"/>
            <a:ext cx="4600507" cy="14773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Organización civil: Las playas que queremos A.C.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Estado: BAJA CALIFORNIA SUR 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Iniciativa: Fomento de la educación ambiental a través del rescate de espacios públicos</a:t>
            </a: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15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7629" y="2268768"/>
            <a:ext cx="2434696" cy="1622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89203" y="4345356"/>
            <a:ext cx="2393122" cy="164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711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708" y="293227"/>
            <a:ext cx="12192000" cy="685799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45463" y="826238"/>
            <a:ext cx="2732530" cy="69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10051460" y="663930"/>
            <a:ext cx="1546435" cy="861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11 CuadroTexto"/>
          <p:cNvSpPr txBox="1"/>
          <p:nvPr/>
        </p:nvSpPr>
        <p:spPr>
          <a:xfrm>
            <a:off x="2347784" y="1630086"/>
            <a:ext cx="488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ontserrat" pitchFamily="50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Montserrat" pitchFamily="50" charset="0"/>
              </a:rPr>
              <a:t>INICIATIVAS SOCIALES EN MATERIA DE PACIFICACIÓN </a:t>
            </a:r>
            <a:endParaRPr lang="es-MX" sz="2000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558641" y="2782793"/>
            <a:ext cx="6116019" cy="147732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Organización Civil: </a:t>
            </a:r>
            <a:r>
              <a:rPr lang="es-MX" dirty="0" err="1" smtClean="0">
                <a:solidFill>
                  <a:schemeClr val="bg1"/>
                </a:solidFill>
              </a:rPr>
              <a:t>Gendes</a:t>
            </a:r>
            <a:r>
              <a:rPr lang="es-MX" dirty="0" smtClean="0">
                <a:solidFill>
                  <a:schemeClr val="bg1"/>
                </a:solidFill>
              </a:rPr>
              <a:t> A.C. 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Estado: CIUDAD DE MÉXICO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Iniciativa: </a:t>
            </a:r>
            <a:r>
              <a:rPr lang="es-MX" dirty="0">
                <a:solidFill>
                  <a:schemeClr val="bg1"/>
                </a:solidFill>
              </a:rPr>
              <a:t>E</a:t>
            </a:r>
            <a:r>
              <a:rPr lang="es-MX" dirty="0" smtClean="0">
                <a:solidFill>
                  <a:schemeClr val="bg1"/>
                </a:solidFill>
              </a:rPr>
              <a:t>rradicar la violencia de género y construir relaciones humanas, empáticas, respetuosas e igualitarias, priorizando el trabajo con hombres.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545463" y="4790538"/>
            <a:ext cx="6129197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Organización Civil: Red de cohesión y participación social 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Estado: CHIHUAHUA 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Iniciativa: Recuperación y apropiación de espacios públicos a fin de modificar las dinámicas sociales, urbanas y culturales que han generado contextos de violencia y procesos de desintegración social.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3" name="Imagen 22" descr="E:\Valores\20170609_1036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66" y="1898467"/>
            <a:ext cx="2127314" cy="175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E:\Escaner Valores\Scan 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14993" r="19236" b="8194"/>
          <a:stretch/>
        </p:blipFill>
        <p:spPr bwMode="auto">
          <a:xfrm>
            <a:off x="8427556" y="3937410"/>
            <a:ext cx="1701190" cy="1204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27556" y="5431098"/>
            <a:ext cx="1735828" cy="120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3164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4"/>
            <a:ext cx="12192000" cy="685799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45463" y="826238"/>
            <a:ext cx="2732530" cy="69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10051460" y="663930"/>
            <a:ext cx="1546435" cy="861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11 CuadroTexto"/>
          <p:cNvSpPr txBox="1"/>
          <p:nvPr/>
        </p:nvSpPr>
        <p:spPr>
          <a:xfrm>
            <a:off x="3064840" y="1384377"/>
            <a:ext cx="488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ontserrat" pitchFamily="50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Montserrat" pitchFamily="50" charset="0"/>
              </a:rPr>
              <a:t>INICIATIVAS SOCIALES EN MATERIA DE PACIFICACIÓN </a:t>
            </a:r>
            <a:endParaRPr lang="es-MX" sz="2000" b="1" dirty="0">
              <a:solidFill>
                <a:schemeClr val="bg1"/>
              </a:solidFill>
              <a:latin typeface="Montserrat" pitchFamily="50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54692" y="2509254"/>
            <a:ext cx="5141308" cy="14773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Colectivo: Marea Verde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Estado: QUINTANA ROO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Iniciativa: Colectiva </a:t>
            </a:r>
            <a:r>
              <a:rPr lang="es-MX" dirty="0">
                <a:solidFill>
                  <a:schemeClr val="bg1"/>
                </a:solidFill>
              </a:rPr>
              <a:t>de mujeres a favor de la lucha por los derechos sexuales y reproductivos de las mujeres en el estado de Quintana </a:t>
            </a:r>
            <a:r>
              <a:rPr lang="es-MX" dirty="0" smtClean="0">
                <a:solidFill>
                  <a:schemeClr val="bg1"/>
                </a:solidFill>
              </a:rPr>
              <a:t>Roo.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94739" y="4403574"/>
            <a:ext cx="5141308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Colectivo: Mara Espacios Seguros 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Estado: SINALOA 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Iniciativa: Disminuir la percepción de espacios inseguros para las mujeres.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2658" y="2269736"/>
            <a:ext cx="2601848" cy="152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92658" y="4235464"/>
            <a:ext cx="2601848" cy="1536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83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184"/>
            <a:ext cx="12192000" cy="685799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393587" y="1331753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Montserrat" pitchFamily="50" charset="0"/>
              </a:rPr>
              <a:t>5</a:t>
            </a:r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. </a:t>
            </a:r>
            <a:r>
              <a:rPr lang="es-MX" b="1" dirty="0" smtClean="0">
                <a:solidFill>
                  <a:schemeClr val="bg1"/>
                </a:solidFill>
                <a:latin typeface="Montserrat" pitchFamily="50" charset="0"/>
              </a:rPr>
              <a:t>ENCUENTRO </a:t>
            </a:r>
            <a:r>
              <a:rPr lang="es-MX" b="1" dirty="0">
                <a:solidFill>
                  <a:schemeClr val="bg1"/>
                </a:solidFill>
                <a:latin typeface="Montserrat" pitchFamily="50" charset="0"/>
              </a:rPr>
              <a:t>NACIONAL JUVENTUDES POR LA PACIFICACIÓN  Y PREMIACIÓN DE INICIATIVAS SOCIALES</a:t>
            </a:r>
          </a:p>
        </p:txBody>
      </p:sp>
      <p:sp>
        <p:nvSpPr>
          <p:cNvPr id="9" name="object 9"/>
          <p:cNvSpPr/>
          <p:nvPr/>
        </p:nvSpPr>
        <p:spPr>
          <a:xfrm>
            <a:off x="1573455" y="715163"/>
            <a:ext cx="2732530" cy="69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25"/>
          <p:cNvSpPr/>
          <p:nvPr/>
        </p:nvSpPr>
        <p:spPr>
          <a:xfrm>
            <a:off x="9790202" y="634008"/>
            <a:ext cx="1546435" cy="861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49078" y="4267171"/>
            <a:ext cx="4861249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es-MX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Conmemorar </a:t>
            </a:r>
            <a:r>
              <a:rPr lang="es-MX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el Día internacional de la Paz,  enfatizando la relevancia de la colaboración intergeneracional e interinstitucional para la construcción de vías para la pacificación de los territorios y la seguridad </a:t>
            </a:r>
            <a:r>
              <a:rPr lang="es-MX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ciudadana.</a:t>
            </a:r>
            <a:endParaRPr lang="es-MX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49092" y="2530488"/>
            <a:ext cx="287543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Asistieron 38 personas jóvenes de 17 a 29 años de 28 entidades federativas. 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23" y="3843518"/>
            <a:ext cx="2280790" cy="2218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501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649760" y="549407"/>
            <a:ext cx="2732530" cy="69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34796" y="761280"/>
            <a:ext cx="2011413" cy="113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56291" y="616088"/>
            <a:ext cx="1977781" cy="177800"/>
          </a:xfrm>
          <a:prstGeom prst="rect">
            <a:avLst/>
          </a:prstGeom>
        </p:spPr>
        <p:txBody>
          <a:bodyPr wrap="square" lIns="0" tIns="8604" rIns="0" bIns="0" rtlCol="0">
            <a:noAutofit/>
          </a:bodyPr>
          <a:lstStyle/>
          <a:p>
            <a:pPr marL="12700">
              <a:lnSpc>
                <a:spcPts val="1355"/>
              </a:lnSpc>
            </a:pPr>
            <a:r>
              <a:rPr sz="1200" spc="129" dirty="0">
                <a:solidFill>
                  <a:srgbClr val="FFFFFF"/>
                </a:solidFill>
                <a:cs typeface="Calibri"/>
              </a:rPr>
              <a:t>PRESENTACIÓN INFORME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84336" y="2047447"/>
            <a:ext cx="7823325" cy="1236229"/>
          </a:xfrm>
          <a:prstGeom prst="rect">
            <a:avLst/>
          </a:prstGeom>
        </p:spPr>
        <p:txBody>
          <a:bodyPr wrap="square" lIns="0" tIns="19875" rIns="0" bIns="0" rtlCol="0">
            <a:noAutofit/>
          </a:bodyPr>
          <a:lstStyle/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Alianzas estratégicas </a:t>
            </a:r>
          </a:p>
          <a:p>
            <a:pPr algn="ctr"/>
            <a:endParaRPr lang="es-MX" b="1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Friedrich-Ebert- </a:t>
            </a:r>
            <a:r>
              <a:rPr lang="es-MX" b="1" dirty="0" err="1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Sitftung</a:t>
            </a:r>
            <a:endParaRPr lang="es-MX" b="1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de Población de las Naciones Unidas (UNFPA).</a:t>
            </a: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Mexicano de la Juventud (IMJUVE).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00070" y="3608733"/>
            <a:ext cx="941229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95" dirty="0">
                <a:solidFill>
                  <a:srgbClr val="FFFFFF"/>
                </a:solidFill>
                <a:cs typeface="Calibri"/>
              </a:rPr>
              <a:t>vínculo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3544" y="3608733"/>
            <a:ext cx="71228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83" dirty="0">
                <a:solidFill>
                  <a:srgbClr val="FFFFFF"/>
                </a:solidFill>
                <a:cs typeface="Calibri"/>
              </a:rPr>
              <a:t>entre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8419" y="3608733"/>
            <a:ext cx="27046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45" dirty="0">
                <a:solidFill>
                  <a:srgbClr val="FFFFFF"/>
                </a:solidFill>
                <a:cs typeface="Calibri"/>
              </a:rPr>
              <a:t>la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0381" y="3608733"/>
            <a:ext cx="1294010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88" dirty="0">
                <a:solidFill>
                  <a:srgbClr val="FFFFFF"/>
                </a:solidFill>
                <a:cs typeface="Calibri"/>
              </a:rPr>
              <a:t>Secretaría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6281" y="3608733"/>
            <a:ext cx="226067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48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32" dirty="0">
                <a:solidFill>
                  <a:srgbClr val="FFFFFF"/>
                </a:solidFill>
                <a:cs typeface="Calibri"/>
              </a:rPr>
              <a:t>S</a:t>
            </a:r>
            <a:r>
              <a:rPr sz="1900" spc="24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25" dirty="0">
                <a:solidFill>
                  <a:srgbClr val="FFFFFF"/>
                </a:solidFill>
                <a:cs typeface="Calibri"/>
              </a:rPr>
              <a:t>g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u</a:t>
            </a:r>
            <a:r>
              <a:rPr sz="1900" spc="164" dirty="0">
                <a:solidFill>
                  <a:srgbClr val="FFFFFF"/>
                </a:solidFill>
                <a:cs typeface="Calibri"/>
              </a:rPr>
              <a:t>r</a:t>
            </a: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229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258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541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22" dirty="0">
                <a:solidFill>
                  <a:srgbClr val="FFFFFF"/>
                </a:solidFill>
                <a:cs typeface="Calibri"/>
              </a:rPr>
              <a:t>y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8969" y="3608733"/>
            <a:ext cx="13889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14" dirty="0">
                <a:solidFill>
                  <a:srgbClr val="FFFFFF"/>
                </a:solidFill>
                <a:cs typeface="Calibri"/>
              </a:rPr>
              <a:t>Protección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0070" y="3901341"/>
            <a:ext cx="7442445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6" dirty="0">
                <a:solidFill>
                  <a:srgbClr val="FFFFFF"/>
                </a:solidFill>
                <a:cs typeface="Calibri"/>
              </a:rPr>
              <a:t>Ciudadana y las Organizaciones de la  Sociedad Civil de las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4969" y="3901341"/>
            <a:ext cx="372727" cy="836675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41275" marR="525">
              <a:lnSpc>
                <a:spcPts val="2085"/>
              </a:lnSpc>
            </a:pPr>
            <a:r>
              <a:rPr sz="1900" spc="143" dirty="0">
                <a:solidFill>
                  <a:srgbClr val="FFFFFF"/>
                </a:solidFill>
                <a:cs typeface="Calibri"/>
              </a:rPr>
              <a:t>32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185"/>
              </a:lnSpc>
              <a:spcBef>
                <a:spcPts val="4"/>
              </a:spcBef>
            </a:pPr>
            <a:r>
              <a:rPr sz="1900" spc="228" dirty="0">
                <a:solidFill>
                  <a:srgbClr val="FFFFFF"/>
                </a:solidFill>
                <a:cs typeface="Calibri"/>
              </a:rPr>
              <a:t>un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12700" marR="289">
              <a:lnSpc>
                <a:spcPts val="2305"/>
              </a:lnSpc>
              <a:spcBef>
                <a:spcPts val="6"/>
              </a:spcBef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0070" y="4178709"/>
            <a:ext cx="1271376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08" dirty="0">
                <a:solidFill>
                  <a:srgbClr val="FFFFFF"/>
                </a:solidFill>
                <a:cs typeface="Calibri"/>
              </a:rPr>
              <a:t>entidades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508" y="4178709"/>
            <a:ext cx="22017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38" dirty="0">
                <a:solidFill>
                  <a:srgbClr val="FFFFFF"/>
                </a:solidFill>
                <a:cs typeface="Calibri"/>
              </a:rPr>
              <a:t>f</a:t>
            </a:r>
            <a:r>
              <a:rPr sz="1900" spc="216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28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216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145" dirty="0">
                <a:solidFill>
                  <a:srgbClr val="FFFFFF"/>
                </a:solidFill>
                <a:cs typeface="Calibri"/>
              </a:rPr>
              <a:t>r</a:t>
            </a:r>
            <a:r>
              <a:rPr sz="1900" spc="202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150" dirty="0">
                <a:solidFill>
                  <a:srgbClr val="FFFFFF"/>
                </a:solidFill>
                <a:cs typeface="Calibri"/>
              </a:rPr>
              <a:t>t</a:t>
            </a:r>
            <a:r>
              <a:rPr sz="1900" spc="106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196" dirty="0">
                <a:solidFill>
                  <a:srgbClr val="FFFFFF"/>
                </a:solidFill>
                <a:cs typeface="Calibri"/>
              </a:rPr>
              <a:t>v</a:t>
            </a:r>
            <a:r>
              <a:rPr sz="1900" spc="202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169" dirty="0">
                <a:solidFill>
                  <a:srgbClr val="FFFFFF"/>
                </a:solidFill>
                <a:cs typeface="Calibri"/>
              </a:rPr>
              <a:t>s</a:t>
            </a:r>
            <a:r>
              <a:rPr sz="1900" spc="107" dirty="0">
                <a:solidFill>
                  <a:srgbClr val="FFFFFF"/>
                </a:solidFill>
                <a:cs typeface="Calibri"/>
              </a:rPr>
              <a:t>,</a:t>
            </a:r>
            <a:r>
              <a:rPr sz="1900" spc="97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590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36" dirty="0">
                <a:solidFill>
                  <a:srgbClr val="FFFFFF"/>
                </a:solidFill>
                <a:cs typeface="Calibri"/>
              </a:rPr>
              <a:t>c</a:t>
            </a:r>
            <a:r>
              <a:rPr sz="1900" spc="289" dirty="0">
                <a:solidFill>
                  <a:srgbClr val="FFFFFF"/>
                </a:solidFill>
                <a:cs typeface="Calibri"/>
              </a:rPr>
              <a:t>o</a:t>
            </a:r>
            <a:r>
              <a:rPr sz="1900" spc="228" dirty="0">
                <a:solidFill>
                  <a:srgbClr val="FFFFFF"/>
                </a:solidFill>
                <a:cs typeface="Calibri"/>
              </a:rPr>
              <a:t>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7219" y="4178709"/>
            <a:ext cx="27046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45" dirty="0">
                <a:solidFill>
                  <a:srgbClr val="FFFFFF"/>
                </a:solidFill>
                <a:cs typeface="Calibri"/>
              </a:rPr>
              <a:t>la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3944" y="4178709"/>
            <a:ext cx="1778962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170" dirty="0">
                <a:solidFill>
                  <a:srgbClr val="FFFFFF"/>
                </a:solidFill>
                <a:cs typeface="Calibri"/>
              </a:rPr>
              <a:t>t</a:t>
            </a:r>
            <a:r>
              <a:rPr sz="1900" spc="24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214" dirty="0">
                <a:solidFill>
                  <a:srgbClr val="FFFFFF"/>
                </a:solidFill>
                <a:cs typeface="Calibri"/>
              </a:rPr>
              <a:t>c</a:t>
            </a: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9" dirty="0">
                <a:solidFill>
                  <a:srgbClr val="FFFFFF"/>
                </a:solidFill>
                <a:cs typeface="Calibri"/>
              </a:rPr>
              <a:t>ó</a:t>
            </a:r>
            <a:r>
              <a:rPr sz="1900" spc="258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402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0381" y="4178709"/>
            <a:ext cx="1021051" cy="559307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 marR="36194">
              <a:lnSpc>
                <a:spcPts val="2085"/>
              </a:lnSpc>
            </a:pPr>
            <a:r>
              <a:rPr sz="1900" spc="156" dirty="0">
                <a:solidFill>
                  <a:srgbClr val="FFFFFF"/>
                </a:solidFill>
                <a:cs typeface="Calibri"/>
              </a:rPr>
              <a:t>realizar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32003">
              <a:lnSpc>
                <a:spcPts val="2305"/>
              </a:lnSpc>
              <a:spcBef>
                <a:spcPts val="10"/>
              </a:spcBef>
            </a:pPr>
            <a:r>
              <a:rPr sz="1900" spc="194" dirty="0">
                <a:solidFill>
                  <a:srgbClr val="FFFFFF"/>
                </a:solidFill>
                <a:cs typeface="Calibri"/>
              </a:rPr>
              <a:t>materia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0070" y="4471317"/>
            <a:ext cx="285211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43" dirty="0">
                <a:solidFill>
                  <a:srgbClr val="FFFFFF"/>
                </a:solidFill>
                <a:cs typeface="Calibri"/>
              </a:rPr>
              <a:t>diagnóstico  y  mapeo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6060" y="4471317"/>
            <a:ext cx="3724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2757" y="4471317"/>
            <a:ext cx="947286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6" dirty="0">
                <a:solidFill>
                  <a:srgbClr val="FFFFFF"/>
                </a:solidFill>
                <a:cs typeface="Calibri"/>
              </a:rPr>
              <a:t>buenas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4129" y="4471317"/>
            <a:ext cx="117104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99" dirty="0">
                <a:solidFill>
                  <a:srgbClr val="FFFFFF"/>
                </a:solidFill>
                <a:cs typeface="Calibri"/>
              </a:rPr>
              <a:t>prácticas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9338" y="4471317"/>
            <a:ext cx="366791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2" dirty="0">
                <a:solidFill>
                  <a:srgbClr val="FFFFFF"/>
                </a:solidFill>
                <a:cs typeface="Calibri"/>
              </a:rPr>
              <a:t>en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00070" y="4763925"/>
            <a:ext cx="3658170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50" dirty="0">
                <a:solidFill>
                  <a:srgbClr val="FFFFFF"/>
                </a:solidFill>
                <a:cs typeface="Calibri"/>
              </a:rPr>
              <a:t>pacificación en  los territorios.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08"/>
            <a:ext cx="12192000" cy="6857999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4156762" y="1832084"/>
            <a:ext cx="6629944" cy="437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600" b="1" spc="337" dirty="0">
                <a:solidFill>
                  <a:srgbClr val="E7413D"/>
                </a:solidFill>
                <a:latin typeface="Montserrat" panose="00000500000000000000" pitchFamily="2" charset="0"/>
                <a:cs typeface="Calibri"/>
              </a:rPr>
              <a:t>Plan Nacional de Desarrollo 2019-2024</a:t>
            </a: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prstClr val="white">
                    <a:lumMod val="95000"/>
                  </a:prstClr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Emprender la construcción de la paz</a:t>
            </a:r>
            <a:r>
              <a:rPr lang="es-MX" sz="1100" dirty="0">
                <a:solidFill>
                  <a:prstClr val="white">
                    <a:lumMod val="95000"/>
                  </a:prstClr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 Como elementos consustanciales a la estrategia de seguridad se promoverá la adopción de modelos de justicia transicional, la cultura de paz y la recuperación de la confianza en la autoridad.</a:t>
            </a:r>
            <a:endParaRPr lang="es-MX" sz="1100" dirty="0">
              <a:solidFill>
                <a:prstClr val="white">
                  <a:lumMod val="95000"/>
                </a:prst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600" b="1" spc="337" dirty="0">
                <a:solidFill>
                  <a:srgbClr val="E7413D"/>
                </a:solidFill>
                <a:latin typeface="Montserrat" panose="00000500000000000000" pitchFamily="2" charset="0"/>
                <a:cs typeface="Calibri"/>
              </a:rPr>
              <a:t>Plan Nacional de Paz y Seguridad 2018-2024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empleo, educación, salud y bienestar.</a:t>
            </a:r>
            <a:r>
              <a:rPr lang="es-MX" sz="1100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 generación de fuentes de empleo, el cumplimiento del derecho a la educación para las personas jóvenes del país que deseen ingresar a los ciclos superiores, la inversión en salud y los programas de desarrollo económico atacarán las causas del auge delictivo y la base social que haya podido generar la criminalidad.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Emprender la construcción de la paz.</a:t>
            </a:r>
            <a:r>
              <a:rPr lang="es-MX" sz="1100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Esto conforme a cuatro ejes: justicia transicional: verdad, justicia, reparación y garantía de no repetición.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pública, seguridad nacional y paz.</a:t>
            </a:r>
            <a:r>
              <a:rPr lang="es-MX" sz="1100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 prevención es uno de los ejes estratégicos de la seguridad pública. Se impulsará y consolidará una amplia política de prevención y participación ciudadana.  Una de las acciones será convocar a las asociaciones civiles y organismos ciudadanos a sumar su esfuerzo y experiencia para garantizar resultados óptimos.</a:t>
            </a:r>
          </a:p>
        </p:txBody>
      </p:sp>
      <p:sp>
        <p:nvSpPr>
          <p:cNvPr id="31" name="object 24"/>
          <p:cNvSpPr/>
          <p:nvPr/>
        </p:nvSpPr>
        <p:spPr>
          <a:xfrm>
            <a:off x="1802160" y="701807"/>
            <a:ext cx="2732530" cy="69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25"/>
          <p:cNvSpPr/>
          <p:nvPr/>
        </p:nvSpPr>
        <p:spPr>
          <a:xfrm>
            <a:off x="9503891" y="563848"/>
            <a:ext cx="2011413" cy="113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2" y="2739365"/>
            <a:ext cx="3299335" cy="2657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777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649760" y="549407"/>
            <a:ext cx="2732530" cy="69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34796" y="761280"/>
            <a:ext cx="2011413" cy="113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56291" y="616088"/>
            <a:ext cx="1977781" cy="177800"/>
          </a:xfrm>
          <a:prstGeom prst="rect">
            <a:avLst/>
          </a:prstGeom>
        </p:spPr>
        <p:txBody>
          <a:bodyPr wrap="square" lIns="0" tIns="8604" rIns="0" bIns="0" rtlCol="0">
            <a:noAutofit/>
          </a:bodyPr>
          <a:lstStyle/>
          <a:p>
            <a:pPr marL="12700">
              <a:lnSpc>
                <a:spcPts val="1355"/>
              </a:lnSpc>
            </a:pPr>
            <a:r>
              <a:rPr sz="1200" spc="129" dirty="0">
                <a:solidFill>
                  <a:srgbClr val="FFFFFF"/>
                </a:solidFill>
                <a:cs typeface="Calibri"/>
              </a:rPr>
              <a:t>PRESENTACIÓN INFORME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84336" y="2047447"/>
            <a:ext cx="7823325" cy="1236229"/>
          </a:xfrm>
          <a:prstGeom prst="rect">
            <a:avLst/>
          </a:prstGeom>
        </p:spPr>
        <p:txBody>
          <a:bodyPr wrap="square" lIns="0" tIns="19875" rIns="0" bIns="0" rtlCol="0">
            <a:noAutofit/>
          </a:bodyPr>
          <a:lstStyle/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Alianzas estratégicas </a:t>
            </a:r>
          </a:p>
          <a:p>
            <a:pPr algn="ctr"/>
            <a:endParaRPr lang="es-MX" b="1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Friedrich-Ebert- </a:t>
            </a:r>
            <a:r>
              <a:rPr lang="es-MX" b="1" dirty="0" err="1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Sitftung</a:t>
            </a:r>
            <a:endParaRPr lang="es-MX" b="1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de Población de las Naciones Unidas (UNFPA).</a:t>
            </a: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Mexicano de la Juventud (IMJUVE).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00070" y="3608733"/>
            <a:ext cx="941229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95" dirty="0">
                <a:solidFill>
                  <a:srgbClr val="FFFFFF"/>
                </a:solidFill>
                <a:cs typeface="Calibri"/>
              </a:rPr>
              <a:t>vínculo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3544" y="3608733"/>
            <a:ext cx="71228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83" dirty="0">
                <a:solidFill>
                  <a:srgbClr val="FFFFFF"/>
                </a:solidFill>
                <a:cs typeface="Calibri"/>
              </a:rPr>
              <a:t>entre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8419" y="3608733"/>
            <a:ext cx="27046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45" dirty="0">
                <a:solidFill>
                  <a:srgbClr val="FFFFFF"/>
                </a:solidFill>
                <a:cs typeface="Calibri"/>
              </a:rPr>
              <a:t>la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0381" y="3608733"/>
            <a:ext cx="1294010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88" dirty="0">
                <a:solidFill>
                  <a:srgbClr val="FFFFFF"/>
                </a:solidFill>
                <a:cs typeface="Calibri"/>
              </a:rPr>
              <a:t>Secretaría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6281" y="3608733"/>
            <a:ext cx="226067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48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32" dirty="0">
                <a:solidFill>
                  <a:srgbClr val="FFFFFF"/>
                </a:solidFill>
                <a:cs typeface="Calibri"/>
              </a:rPr>
              <a:t>S</a:t>
            </a:r>
            <a:r>
              <a:rPr sz="1900" spc="24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25" dirty="0">
                <a:solidFill>
                  <a:srgbClr val="FFFFFF"/>
                </a:solidFill>
                <a:cs typeface="Calibri"/>
              </a:rPr>
              <a:t>g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u</a:t>
            </a:r>
            <a:r>
              <a:rPr sz="1900" spc="164" dirty="0">
                <a:solidFill>
                  <a:srgbClr val="FFFFFF"/>
                </a:solidFill>
                <a:cs typeface="Calibri"/>
              </a:rPr>
              <a:t>r</a:t>
            </a: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229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258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541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22" dirty="0">
                <a:solidFill>
                  <a:srgbClr val="FFFFFF"/>
                </a:solidFill>
                <a:cs typeface="Calibri"/>
              </a:rPr>
              <a:t>y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8969" y="3608733"/>
            <a:ext cx="13889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14" dirty="0">
                <a:solidFill>
                  <a:srgbClr val="FFFFFF"/>
                </a:solidFill>
                <a:cs typeface="Calibri"/>
              </a:rPr>
              <a:t>Protección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0070" y="3901341"/>
            <a:ext cx="7442445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6" dirty="0">
                <a:solidFill>
                  <a:srgbClr val="FFFFFF"/>
                </a:solidFill>
                <a:cs typeface="Calibri"/>
              </a:rPr>
              <a:t>Ciudadana y las Organizaciones de la  Sociedad Civil de las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4969" y="3901341"/>
            <a:ext cx="372727" cy="836675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41275" marR="525">
              <a:lnSpc>
                <a:spcPts val="2085"/>
              </a:lnSpc>
            </a:pPr>
            <a:r>
              <a:rPr sz="1900" spc="143" dirty="0">
                <a:solidFill>
                  <a:srgbClr val="FFFFFF"/>
                </a:solidFill>
                <a:cs typeface="Calibri"/>
              </a:rPr>
              <a:t>32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185"/>
              </a:lnSpc>
              <a:spcBef>
                <a:spcPts val="4"/>
              </a:spcBef>
            </a:pPr>
            <a:r>
              <a:rPr sz="1900" spc="228" dirty="0">
                <a:solidFill>
                  <a:srgbClr val="FFFFFF"/>
                </a:solidFill>
                <a:cs typeface="Calibri"/>
              </a:rPr>
              <a:t>un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12700" marR="289">
              <a:lnSpc>
                <a:spcPts val="2305"/>
              </a:lnSpc>
              <a:spcBef>
                <a:spcPts val="6"/>
              </a:spcBef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0070" y="4178709"/>
            <a:ext cx="1271376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08" dirty="0">
                <a:solidFill>
                  <a:srgbClr val="FFFFFF"/>
                </a:solidFill>
                <a:cs typeface="Calibri"/>
              </a:rPr>
              <a:t>entidades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508" y="4178709"/>
            <a:ext cx="22017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38" dirty="0">
                <a:solidFill>
                  <a:srgbClr val="FFFFFF"/>
                </a:solidFill>
                <a:cs typeface="Calibri"/>
              </a:rPr>
              <a:t>f</a:t>
            </a:r>
            <a:r>
              <a:rPr sz="1900" spc="216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28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216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145" dirty="0">
                <a:solidFill>
                  <a:srgbClr val="FFFFFF"/>
                </a:solidFill>
                <a:cs typeface="Calibri"/>
              </a:rPr>
              <a:t>r</a:t>
            </a:r>
            <a:r>
              <a:rPr sz="1900" spc="202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150" dirty="0">
                <a:solidFill>
                  <a:srgbClr val="FFFFFF"/>
                </a:solidFill>
                <a:cs typeface="Calibri"/>
              </a:rPr>
              <a:t>t</a:t>
            </a:r>
            <a:r>
              <a:rPr sz="1900" spc="106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196" dirty="0">
                <a:solidFill>
                  <a:srgbClr val="FFFFFF"/>
                </a:solidFill>
                <a:cs typeface="Calibri"/>
              </a:rPr>
              <a:t>v</a:t>
            </a:r>
            <a:r>
              <a:rPr sz="1900" spc="202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169" dirty="0">
                <a:solidFill>
                  <a:srgbClr val="FFFFFF"/>
                </a:solidFill>
                <a:cs typeface="Calibri"/>
              </a:rPr>
              <a:t>s</a:t>
            </a:r>
            <a:r>
              <a:rPr sz="1900" spc="107" dirty="0">
                <a:solidFill>
                  <a:srgbClr val="FFFFFF"/>
                </a:solidFill>
                <a:cs typeface="Calibri"/>
              </a:rPr>
              <a:t>,</a:t>
            </a:r>
            <a:r>
              <a:rPr sz="1900" spc="97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590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36" dirty="0">
                <a:solidFill>
                  <a:srgbClr val="FFFFFF"/>
                </a:solidFill>
                <a:cs typeface="Calibri"/>
              </a:rPr>
              <a:t>c</a:t>
            </a:r>
            <a:r>
              <a:rPr sz="1900" spc="289" dirty="0">
                <a:solidFill>
                  <a:srgbClr val="FFFFFF"/>
                </a:solidFill>
                <a:cs typeface="Calibri"/>
              </a:rPr>
              <a:t>o</a:t>
            </a:r>
            <a:r>
              <a:rPr sz="1900" spc="228" dirty="0">
                <a:solidFill>
                  <a:srgbClr val="FFFFFF"/>
                </a:solidFill>
                <a:cs typeface="Calibri"/>
              </a:rPr>
              <a:t>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7219" y="4178709"/>
            <a:ext cx="27046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45" dirty="0">
                <a:solidFill>
                  <a:srgbClr val="FFFFFF"/>
                </a:solidFill>
                <a:cs typeface="Calibri"/>
              </a:rPr>
              <a:t>la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3944" y="4178709"/>
            <a:ext cx="1778962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170" dirty="0">
                <a:solidFill>
                  <a:srgbClr val="FFFFFF"/>
                </a:solidFill>
                <a:cs typeface="Calibri"/>
              </a:rPr>
              <a:t>t</a:t>
            </a:r>
            <a:r>
              <a:rPr sz="1900" spc="24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214" dirty="0">
                <a:solidFill>
                  <a:srgbClr val="FFFFFF"/>
                </a:solidFill>
                <a:cs typeface="Calibri"/>
              </a:rPr>
              <a:t>c</a:t>
            </a: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9" dirty="0">
                <a:solidFill>
                  <a:srgbClr val="FFFFFF"/>
                </a:solidFill>
                <a:cs typeface="Calibri"/>
              </a:rPr>
              <a:t>ó</a:t>
            </a:r>
            <a:r>
              <a:rPr sz="1900" spc="258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402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0381" y="4178709"/>
            <a:ext cx="1021051" cy="559307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 marR="36194">
              <a:lnSpc>
                <a:spcPts val="2085"/>
              </a:lnSpc>
            </a:pPr>
            <a:r>
              <a:rPr sz="1900" spc="156" dirty="0">
                <a:solidFill>
                  <a:srgbClr val="FFFFFF"/>
                </a:solidFill>
                <a:cs typeface="Calibri"/>
              </a:rPr>
              <a:t>realizar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32003">
              <a:lnSpc>
                <a:spcPts val="2305"/>
              </a:lnSpc>
              <a:spcBef>
                <a:spcPts val="10"/>
              </a:spcBef>
            </a:pPr>
            <a:r>
              <a:rPr sz="1900" spc="194" dirty="0">
                <a:solidFill>
                  <a:srgbClr val="FFFFFF"/>
                </a:solidFill>
                <a:cs typeface="Calibri"/>
              </a:rPr>
              <a:t>materia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0070" y="4471317"/>
            <a:ext cx="285211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43" dirty="0">
                <a:solidFill>
                  <a:srgbClr val="FFFFFF"/>
                </a:solidFill>
                <a:cs typeface="Calibri"/>
              </a:rPr>
              <a:t>diagnóstico  y  mapeo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6060" y="4471317"/>
            <a:ext cx="3724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2757" y="4471317"/>
            <a:ext cx="947286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6" dirty="0">
                <a:solidFill>
                  <a:srgbClr val="FFFFFF"/>
                </a:solidFill>
                <a:cs typeface="Calibri"/>
              </a:rPr>
              <a:t>buenas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4129" y="4471317"/>
            <a:ext cx="117104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99" dirty="0">
                <a:solidFill>
                  <a:srgbClr val="FFFFFF"/>
                </a:solidFill>
                <a:cs typeface="Calibri"/>
              </a:rPr>
              <a:t>prácticas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9338" y="4471317"/>
            <a:ext cx="366791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2" dirty="0">
                <a:solidFill>
                  <a:srgbClr val="FFFFFF"/>
                </a:solidFill>
                <a:cs typeface="Calibri"/>
              </a:rPr>
              <a:t>en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00070" y="4763925"/>
            <a:ext cx="3658170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50" dirty="0">
                <a:solidFill>
                  <a:srgbClr val="FFFFFF"/>
                </a:solidFill>
                <a:cs typeface="Calibri"/>
              </a:rPr>
              <a:t>pacificación en  los territorios.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708" y="-39973"/>
            <a:ext cx="12192000" cy="6857999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779654" y="2819283"/>
            <a:ext cx="5840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spc="337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Objetivo prioritario 3: Promover el derecho de las personas jóvenes a una vida en paz y libre de violencia para posibilitar el pleno desarrollo de su proyecto de vida.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781735" y="1809304"/>
            <a:ext cx="4076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MX" sz="1600" b="1" spc="337" dirty="0">
                <a:solidFill>
                  <a:srgbClr val="E7413D"/>
                </a:solidFill>
                <a:latin typeface="Montserrat" panose="00000500000000000000" pitchFamily="2" charset="0"/>
                <a:cs typeface="Calibri"/>
              </a:rPr>
              <a:t>Programa Nacional de Juventud 2021-2024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714727" y="4031580"/>
            <a:ext cx="5828810" cy="175432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white"/>
                </a:solidFill>
                <a:latin typeface="Montserrat" panose="00000500000000000000" pitchFamily="2" charset="0"/>
              </a:rPr>
              <a:t>Garantizar el acceso a las personas jóvenes a </a:t>
            </a:r>
            <a:r>
              <a:rPr lang="es-MX" sz="1200" b="1" dirty="0">
                <a:solidFill>
                  <a:prstClr val="white"/>
                </a:solidFill>
                <a:latin typeface="Montserrat" panose="00000500000000000000" pitchFamily="2" charset="0"/>
              </a:rPr>
              <a:t>una vida libre de cualquier tipo de violencia</a:t>
            </a:r>
            <a:r>
              <a:rPr lang="es-MX" sz="1200" dirty="0">
                <a:solidFill>
                  <a:prstClr val="white"/>
                </a:solidFill>
                <a:latin typeface="Montserrat" panose="00000500000000000000" pitchFamily="2" charset="0"/>
              </a:rPr>
              <a:t>, especialmente entre aquellas en mayor situación de riesgo, entre las que destacan las mujeres jóvenes, las personas migrantes y las personas residentes de zonas o regiones de alta incidencia delictiva.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prstClr val="white"/>
                </a:solidFill>
                <a:latin typeface="Montserrat" panose="00000500000000000000" pitchFamily="2" charset="0"/>
              </a:rPr>
              <a:t>Asegurar condiciones de paz, seguridad y certidumbre para el libre desarrollo del proyecto de vida</a:t>
            </a:r>
            <a:r>
              <a:rPr lang="es-MX" sz="1200" dirty="0">
                <a:solidFill>
                  <a:prstClr val="white"/>
                </a:solidFill>
                <a:latin typeface="Montserrat" panose="00000500000000000000" pitchFamily="2" charset="0"/>
              </a:rPr>
              <a:t> de las personas jóvenes, requisitos indispensables para generar bienestar en las regiones y comunidades, y perdurarlo entre generaciones.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504949" y="1838698"/>
            <a:ext cx="375722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600" b="1" spc="337" dirty="0">
                <a:solidFill>
                  <a:srgbClr val="E7413D"/>
                </a:solidFill>
                <a:latin typeface="Montserrat" panose="00000500000000000000" pitchFamily="2" charset="0"/>
                <a:cs typeface="Calibri"/>
              </a:rPr>
              <a:t>Agenda 2030 para el Desarrollo Sostenible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701736" y="4031580"/>
            <a:ext cx="3757880" cy="178407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200" b="1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DE DESARROLLO SOSTENIBLE 16.</a:t>
            </a:r>
            <a:r>
              <a:rPr lang="es-MX" sz="1200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200" dirty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Promover sociedades pacíficas e inclusivas para un Desarrollo Sostenible, proveer acceso a la justicia para todos y construir instituciones eficaces, responsables e inclusivas en todos los niveles</a:t>
            </a:r>
            <a:r>
              <a:rPr lang="es-MX" sz="1200" dirty="0" smtClean="0">
                <a:solidFill>
                  <a:prstClr val="white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MX" sz="1200" dirty="0">
              <a:solidFill>
                <a:prstClr val="white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bject 24"/>
          <p:cNvSpPr/>
          <p:nvPr/>
        </p:nvSpPr>
        <p:spPr>
          <a:xfrm>
            <a:off x="1802160" y="701807"/>
            <a:ext cx="2732530" cy="69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25"/>
          <p:cNvSpPr/>
          <p:nvPr/>
        </p:nvSpPr>
        <p:spPr>
          <a:xfrm>
            <a:off x="9355301" y="557346"/>
            <a:ext cx="2011413" cy="113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AutoShape 4" descr="Objetivo de Desarrollo Sostenible 16: Paz, Justicia e Instituciones Sólidas  | Agenda 2030 | Gobierno | gob.m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6" name="Imagen 35" descr="Objetivo de Desarrollo Sostenible 16: Paz, Justicia e Instituciones Sólidas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35" y="2723282"/>
            <a:ext cx="2150461" cy="1007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92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649760" y="549407"/>
            <a:ext cx="2732530" cy="69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34796" y="761280"/>
            <a:ext cx="2011413" cy="113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56291" y="616088"/>
            <a:ext cx="1977781" cy="177800"/>
          </a:xfrm>
          <a:prstGeom prst="rect">
            <a:avLst/>
          </a:prstGeom>
        </p:spPr>
        <p:txBody>
          <a:bodyPr wrap="square" lIns="0" tIns="8604" rIns="0" bIns="0" rtlCol="0">
            <a:noAutofit/>
          </a:bodyPr>
          <a:lstStyle/>
          <a:p>
            <a:pPr marL="12700">
              <a:lnSpc>
                <a:spcPts val="1355"/>
              </a:lnSpc>
            </a:pPr>
            <a:r>
              <a:rPr sz="1200" spc="129" dirty="0">
                <a:solidFill>
                  <a:srgbClr val="FFFFFF"/>
                </a:solidFill>
                <a:cs typeface="Calibri"/>
              </a:rPr>
              <a:t>PRESENTACIÓN INFORME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84336" y="2047447"/>
            <a:ext cx="7823325" cy="1236229"/>
          </a:xfrm>
          <a:prstGeom prst="rect">
            <a:avLst/>
          </a:prstGeom>
        </p:spPr>
        <p:txBody>
          <a:bodyPr wrap="square" lIns="0" tIns="19875" rIns="0" bIns="0" rtlCol="0">
            <a:noAutofit/>
          </a:bodyPr>
          <a:lstStyle/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Alianzas estratégicas </a:t>
            </a:r>
          </a:p>
          <a:p>
            <a:pPr algn="ctr"/>
            <a:endParaRPr lang="es-MX" b="1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Friedrich-Ebert- </a:t>
            </a:r>
            <a:r>
              <a:rPr lang="es-MX" b="1" dirty="0" err="1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Sitftung</a:t>
            </a:r>
            <a:endParaRPr lang="es-MX" b="1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de Población de las Naciones Unidas (UNFPA).</a:t>
            </a: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Mexicano de la Juventud (IMJUVE).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00070" y="3608733"/>
            <a:ext cx="941229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95" dirty="0">
                <a:solidFill>
                  <a:srgbClr val="FFFFFF"/>
                </a:solidFill>
                <a:cs typeface="Calibri"/>
              </a:rPr>
              <a:t>vínculo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3544" y="3608733"/>
            <a:ext cx="71228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83" dirty="0">
                <a:solidFill>
                  <a:srgbClr val="FFFFFF"/>
                </a:solidFill>
                <a:cs typeface="Calibri"/>
              </a:rPr>
              <a:t>entre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8419" y="3608733"/>
            <a:ext cx="27046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45" dirty="0">
                <a:solidFill>
                  <a:srgbClr val="FFFFFF"/>
                </a:solidFill>
                <a:cs typeface="Calibri"/>
              </a:rPr>
              <a:t>la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0381" y="3608733"/>
            <a:ext cx="1294010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88" dirty="0">
                <a:solidFill>
                  <a:srgbClr val="FFFFFF"/>
                </a:solidFill>
                <a:cs typeface="Calibri"/>
              </a:rPr>
              <a:t>Secretaría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6281" y="3608733"/>
            <a:ext cx="226067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48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32" dirty="0">
                <a:solidFill>
                  <a:srgbClr val="FFFFFF"/>
                </a:solidFill>
                <a:cs typeface="Calibri"/>
              </a:rPr>
              <a:t>S</a:t>
            </a:r>
            <a:r>
              <a:rPr sz="1900" spc="24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25" dirty="0">
                <a:solidFill>
                  <a:srgbClr val="FFFFFF"/>
                </a:solidFill>
                <a:cs typeface="Calibri"/>
              </a:rPr>
              <a:t>g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u</a:t>
            </a:r>
            <a:r>
              <a:rPr sz="1900" spc="164" dirty="0">
                <a:solidFill>
                  <a:srgbClr val="FFFFFF"/>
                </a:solidFill>
                <a:cs typeface="Calibri"/>
              </a:rPr>
              <a:t>r</a:t>
            </a: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229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258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541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22" dirty="0">
                <a:solidFill>
                  <a:srgbClr val="FFFFFF"/>
                </a:solidFill>
                <a:cs typeface="Calibri"/>
              </a:rPr>
              <a:t>y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8969" y="3608733"/>
            <a:ext cx="13889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14" dirty="0">
                <a:solidFill>
                  <a:srgbClr val="FFFFFF"/>
                </a:solidFill>
                <a:cs typeface="Calibri"/>
              </a:rPr>
              <a:t>Protección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0070" y="3901341"/>
            <a:ext cx="7442445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6" dirty="0">
                <a:solidFill>
                  <a:srgbClr val="FFFFFF"/>
                </a:solidFill>
                <a:cs typeface="Calibri"/>
              </a:rPr>
              <a:t>Ciudadana y las Organizaciones de la  Sociedad Civil de las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4969" y="3901341"/>
            <a:ext cx="372727" cy="836675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41275" marR="525">
              <a:lnSpc>
                <a:spcPts val="2085"/>
              </a:lnSpc>
            </a:pPr>
            <a:r>
              <a:rPr sz="1900" spc="143" dirty="0">
                <a:solidFill>
                  <a:srgbClr val="FFFFFF"/>
                </a:solidFill>
                <a:cs typeface="Calibri"/>
              </a:rPr>
              <a:t>32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185"/>
              </a:lnSpc>
              <a:spcBef>
                <a:spcPts val="4"/>
              </a:spcBef>
            </a:pPr>
            <a:r>
              <a:rPr sz="1900" spc="228" dirty="0">
                <a:solidFill>
                  <a:srgbClr val="FFFFFF"/>
                </a:solidFill>
                <a:cs typeface="Calibri"/>
              </a:rPr>
              <a:t>un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12700" marR="289">
              <a:lnSpc>
                <a:spcPts val="2305"/>
              </a:lnSpc>
              <a:spcBef>
                <a:spcPts val="6"/>
              </a:spcBef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0070" y="4178709"/>
            <a:ext cx="1271376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08" dirty="0">
                <a:solidFill>
                  <a:srgbClr val="FFFFFF"/>
                </a:solidFill>
                <a:cs typeface="Calibri"/>
              </a:rPr>
              <a:t>entidades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508" y="4178709"/>
            <a:ext cx="22017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38" dirty="0">
                <a:solidFill>
                  <a:srgbClr val="FFFFFF"/>
                </a:solidFill>
                <a:cs typeface="Calibri"/>
              </a:rPr>
              <a:t>f</a:t>
            </a:r>
            <a:r>
              <a:rPr sz="1900" spc="216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28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216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145" dirty="0">
                <a:solidFill>
                  <a:srgbClr val="FFFFFF"/>
                </a:solidFill>
                <a:cs typeface="Calibri"/>
              </a:rPr>
              <a:t>r</a:t>
            </a:r>
            <a:r>
              <a:rPr sz="1900" spc="202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150" dirty="0">
                <a:solidFill>
                  <a:srgbClr val="FFFFFF"/>
                </a:solidFill>
                <a:cs typeface="Calibri"/>
              </a:rPr>
              <a:t>t</a:t>
            </a:r>
            <a:r>
              <a:rPr sz="1900" spc="106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196" dirty="0">
                <a:solidFill>
                  <a:srgbClr val="FFFFFF"/>
                </a:solidFill>
                <a:cs typeface="Calibri"/>
              </a:rPr>
              <a:t>v</a:t>
            </a:r>
            <a:r>
              <a:rPr sz="1900" spc="202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169" dirty="0">
                <a:solidFill>
                  <a:srgbClr val="FFFFFF"/>
                </a:solidFill>
                <a:cs typeface="Calibri"/>
              </a:rPr>
              <a:t>s</a:t>
            </a:r>
            <a:r>
              <a:rPr sz="1900" spc="107" dirty="0">
                <a:solidFill>
                  <a:srgbClr val="FFFFFF"/>
                </a:solidFill>
                <a:cs typeface="Calibri"/>
              </a:rPr>
              <a:t>,</a:t>
            </a:r>
            <a:r>
              <a:rPr sz="1900" spc="97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590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36" dirty="0">
                <a:solidFill>
                  <a:srgbClr val="FFFFFF"/>
                </a:solidFill>
                <a:cs typeface="Calibri"/>
              </a:rPr>
              <a:t>c</a:t>
            </a:r>
            <a:r>
              <a:rPr sz="1900" spc="289" dirty="0">
                <a:solidFill>
                  <a:srgbClr val="FFFFFF"/>
                </a:solidFill>
                <a:cs typeface="Calibri"/>
              </a:rPr>
              <a:t>o</a:t>
            </a:r>
            <a:r>
              <a:rPr sz="1900" spc="228" dirty="0">
                <a:solidFill>
                  <a:srgbClr val="FFFFFF"/>
                </a:solidFill>
                <a:cs typeface="Calibri"/>
              </a:rPr>
              <a:t>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7219" y="4178709"/>
            <a:ext cx="27046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45" dirty="0">
                <a:solidFill>
                  <a:srgbClr val="FFFFFF"/>
                </a:solidFill>
                <a:cs typeface="Calibri"/>
              </a:rPr>
              <a:t>la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3944" y="4178709"/>
            <a:ext cx="1778962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170" dirty="0">
                <a:solidFill>
                  <a:srgbClr val="FFFFFF"/>
                </a:solidFill>
                <a:cs typeface="Calibri"/>
              </a:rPr>
              <a:t>t</a:t>
            </a:r>
            <a:r>
              <a:rPr sz="1900" spc="24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214" dirty="0">
                <a:solidFill>
                  <a:srgbClr val="FFFFFF"/>
                </a:solidFill>
                <a:cs typeface="Calibri"/>
              </a:rPr>
              <a:t>c</a:t>
            </a: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9" dirty="0">
                <a:solidFill>
                  <a:srgbClr val="FFFFFF"/>
                </a:solidFill>
                <a:cs typeface="Calibri"/>
              </a:rPr>
              <a:t>ó</a:t>
            </a:r>
            <a:r>
              <a:rPr sz="1900" spc="258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402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0381" y="4178709"/>
            <a:ext cx="1021051" cy="559307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 marR="36194">
              <a:lnSpc>
                <a:spcPts val="2085"/>
              </a:lnSpc>
            </a:pPr>
            <a:r>
              <a:rPr sz="1900" spc="156" dirty="0">
                <a:solidFill>
                  <a:srgbClr val="FFFFFF"/>
                </a:solidFill>
                <a:cs typeface="Calibri"/>
              </a:rPr>
              <a:t>realizar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32003">
              <a:lnSpc>
                <a:spcPts val="2305"/>
              </a:lnSpc>
              <a:spcBef>
                <a:spcPts val="10"/>
              </a:spcBef>
            </a:pPr>
            <a:r>
              <a:rPr sz="1900" spc="194" dirty="0">
                <a:solidFill>
                  <a:srgbClr val="FFFFFF"/>
                </a:solidFill>
                <a:cs typeface="Calibri"/>
              </a:rPr>
              <a:t>materia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0070" y="4471317"/>
            <a:ext cx="285211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43" dirty="0">
                <a:solidFill>
                  <a:srgbClr val="FFFFFF"/>
                </a:solidFill>
                <a:cs typeface="Calibri"/>
              </a:rPr>
              <a:t>diagnóstico  y  mapeo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6060" y="4471317"/>
            <a:ext cx="3724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2757" y="4471317"/>
            <a:ext cx="947286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6" dirty="0">
                <a:solidFill>
                  <a:srgbClr val="FFFFFF"/>
                </a:solidFill>
                <a:cs typeface="Calibri"/>
              </a:rPr>
              <a:t>buenas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4129" y="4471317"/>
            <a:ext cx="117104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99" dirty="0">
                <a:solidFill>
                  <a:srgbClr val="FFFFFF"/>
                </a:solidFill>
                <a:cs typeface="Calibri"/>
              </a:rPr>
              <a:t>prácticas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9338" y="4471317"/>
            <a:ext cx="366791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2" dirty="0">
                <a:solidFill>
                  <a:srgbClr val="FFFFFF"/>
                </a:solidFill>
                <a:cs typeface="Calibri"/>
              </a:rPr>
              <a:t>en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00070" y="4763925"/>
            <a:ext cx="3658170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50" dirty="0">
                <a:solidFill>
                  <a:srgbClr val="FFFFFF"/>
                </a:solidFill>
                <a:cs typeface="Calibri"/>
              </a:rPr>
              <a:t>pacificación en  los territorios.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989" y="179733"/>
            <a:ext cx="12192000" cy="6857999"/>
          </a:xfrm>
          <a:prstGeom prst="rect">
            <a:avLst/>
          </a:prstGeom>
        </p:spPr>
      </p:pic>
      <p:sp>
        <p:nvSpPr>
          <p:cNvPr id="31" name="object 24"/>
          <p:cNvSpPr/>
          <p:nvPr/>
        </p:nvSpPr>
        <p:spPr>
          <a:xfrm>
            <a:off x="1802160" y="701807"/>
            <a:ext cx="2732530" cy="69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25"/>
          <p:cNvSpPr/>
          <p:nvPr/>
        </p:nvSpPr>
        <p:spPr>
          <a:xfrm>
            <a:off x="9001954" y="502894"/>
            <a:ext cx="2011413" cy="113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Marcador de texto 2"/>
          <p:cNvSpPr txBox="1">
            <a:spLocks/>
          </p:cNvSpPr>
          <p:nvPr/>
        </p:nvSpPr>
        <p:spPr>
          <a:xfrm>
            <a:off x="578321" y="3496543"/>
            <a:ext cx="3672815" cy="215955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sz="1200" dirty="0" smtClean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En diciembre de 2015, el Consejo de Seguridad de las Naciones Unidas aprobó la resolución 2250 sobre la juventud, la paz y la seguridad. 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sz="1200" dirty="0" smtClean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En esta resolución se reconoce la labor de las juventudes como agentes de la paz, poniendo en el centro la inclusión y la sostenibilidad de las actividades para la consolidación y sostenimiento de la paz.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375105" y="2665561"/>
            <a:ext cx="3552786" cy="175432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prstClr val="white"/>
                </a:solidFill>
                <a:latin typeface="Montserrat" panose="00000500000000000000" pitchFamily="2" charset="0"/>
              </a:rPr>
              <a:t>Que el Consejo de Seguridad tenga en cuenta consideraciones relacionadas con la juventud, mediante la celebración de consultas con grupos que representan a los jóvenes a nivel local e internacional.</a:t>
            </a:r>
          </a:p>
          <a:p>
            <a:pPr algn="just"/>
            <a:r>
              <a:rPr lang="es-MX" sz="1200" dirty="0">
                <a:solidFill>
                  <a:prstClr val="white"/>
                </a:solidFill>
                <a:latin typeface="Montserrat" panose="00000500000000000000" pitchFamily="2" charset="0"/>
              </a:rPr>
              <a:t>Solicita al Secretario General que, a más tardar en mayo de 2020, le presente un informe sobre la aplicación de la presente resolución y de la resolución 2250.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4373651" y="4864037"/>
            <a:ext cx="3582327" cy="12003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prstClr val="white"/>
                </a:solidFill>
                <a:latin typeface="Montserrat" panose="00000500000000000000" pitchFamily="2" charset="0"/>
              </a:rPr>
              <a:t>Solicita al Secretario General y a sus Enviadas y Enviados Especiales a que incluyan las opiniones de la juventud en los debates pertinentes sobre el mantenimiento de la paz y la seguridad y la consolidación y el sostenimiento de la paz</a:t>
            </a:r>
            <a:r>
              <a:rPr lang="es-MX" sz="1200" dirty="0" smtClean="0">
                <a:solidFill>
                  <a:prstClr val="white"/>
                </a:solidFill>
                <a:latin typeface="Montserrat" panose="00000500000000000000" pitchFamily="2" charset="0"/>
              </a:rPr>
              <a:t>.</a:t>
            </a:r>
            <a:endParaRPr lang="es-MX" sz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1005095" y="2588724"/>
            <a:ext cx="2944164" cy="11927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 smtClean="0">
                <a:solidFill>
                  <a:srgbClr val="EA3F33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RESOLUCIÓN 2250 (2015)</a:t>
            </a:r>
            <a:br>
              <a:rPr lang="es-MX" sz="1600" b="1" dirty="0" smtClean="0">
                <a:solidFill>
                  <a:srgbClr val="EA3F33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</a:br>
            <a:r>
              <a:rPr lang="es-MX" sz="1600" dirty="0" smtClean="0">
                <a:solidFill>
                  <a:srgbClr val="EA3F33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SOBRE LA JUVENTUD, LA PAZ Y LA SEGURIDAD</a:t>
            </a:r>
            <a:endParaRPr lang="es-MX" sz="1600" dirty="0">
              <a:solidFill>
                <a:srgbClr val="EA3F33"/>
              </a:solidFill>
              <a:latin typeface="Montserrat" panose="00000500000000000000" pitchFamily="2" charset="0"/>
              <a:ea typeface="Bronova" pitchFamily="2" charset="77"/>
              <a:cs typeface="Bronova" pitchFamily="2" charset="77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769867" y="2240159"/>
            <a:ext cx="2832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EA3F33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RESOLUCIÓN 2419 (2018)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777322" y="4474666"/>
            <a:ext cx="2892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EA3F33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RESOLUCIÓN 2535 (2020)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17" y="2777312"/>
            <a:ext cx="3097747" cy="308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400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649760" y="549407"/>
            <a:ext cx="2732530" cy="69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34796" y="761280"/>
            <a:ext cx="2011413" cy="113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56291" y="616088"/>
            <a:ext cx="1977781" cy="177800"/>
          </a:xfrm>
          <a:prstGeom prst="rect">
            <a:avLst/>
          </a:prstGeom>
        </p:spPr>
        <p:txBody>
          <a:bodyPr wrap="square" lIns="0" tIns="8604" rIns="0" bIns="0" rtlCol="0">
            <a:noAutofit/>
          </a:bodyPr>
          <a:lstStyle/>
          <a:p>
            <a:pPr marL="12700">
              <a:lnSpc>
                <a:spcPts val="1355"/>
              </a:lnSpc>
            </a:pPr>
            <a:r>
              <a:rPr sz="1200" spc="129" dirty="0">
                <a:solidFill>
                  <a:srgbClr val="FFFFFF"/>
                </a:solidFill>
                <a:cs typeface="Calibri"/>
              </a:rPr>
              <a:t>PRESENTACIÓN INFORME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84336" y="2047447"/>
            <a:ext cx="7823325" cy="1236229"/>
          </a:xfrm>
          <a:prstGeom prst="rect">
            <a:avLst/>
          </a:prstGeom>
        </p:spPr>
        <p:txBody>
          <a:bodyPr wrap="square" lIns="0" tIns="19875" rIns="0" bIns="0" rtlCol="0">
            <a:noAutofit/>
          </a:bodyPr>
          <a:lstStyle/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Alianzas estratégicas </a:t>
            </a:r>
          </a:p>
          <a:p>
            <a:pPr algn="ctr"/>
            <a:endParaRPr lang="es-MX" b="1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Friedrich-Ebert- </a:t>
            </a:r>
            <a:r>
              <a:rPr lang="es-MX" b="1" dirty="0" err="1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Sitftung</a:t>
            </a:r>
            <a:endParaRPr lang="es-MX" b="1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de Población de las Naciones Unidas (UNFPA).</a:t>
            </a:r>
          </a:p>
          <a:p>
            <a:pPr algn="ctr"/>
            <a:r>
              <a:rPr lang="es-MX" b="1" dirty="0">
                <a:solidFill>
                  <a:prstClr val="white">
                    <a:lumMod val="95000"/>
                  </a:prstClr>
                </a:solidFill>
                <a:latin typeface="Montserra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Mexicano de la Juventud (IMJUVE).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prstClr val="white">
                  <a:lumMod val="95000"/>
                </a:prstClr>
              </a:solidFill>
              <a:latin typeface="Montserrat" pitchFamily="50" charset="0"/>
              <a:ea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00070" y="3608733"/>
            <a:ext cx="941229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95" dirty="0">
                <a:solidFill>
                  <a:srgbClr val="FFFFFF"/>
                </a:solidFill>
                <a:cs typeface="Calibri"/>
              </a:rPr>
              <a:t>vínculo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3544" y="3608733"/>
            <a:ext cx="71228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83" dirty="0">
                <a:solidFill>
                  <a:srgbClr val="FFFFFF"/>
                </a:solidFill>
                <a:cs typeface="Calibri"/>
              </a:rPr>
              <a:t>entre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8419" y="3608733"/>
            <a:ext cx="27046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45" dirty="0">
                <a:solidFill>
                  <a:srgbClr val="FFFFFF"/>
                </a:solidFill>
                <a:cs typeface="Calibri"/>
              </a:rPr>
              <a:t>la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0381" y="3608733"/>
            <a:ext cx="1294010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88" dirty="0">
                <a:solidFill>
                  <a:srgbClr val="FFFFFF"/>
                </a:solidFill>
                <a:cs typeface="Calibri"/>
              </a:rPr>
              <a:t>Secretaría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6281" y="3608733"/>
            <a:ext cx="226067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48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32" dirty="0">
                <a:solidFill>
                  <a:srgbClr val="FFFFFF"/>
                </a:solidFill>
                <a:cs typeface="Calibri"/>
              </a:rPr>
              <a:t>S</a:t>
            </a:r>
            <a:r>
              <a:rPr sz="1900" spc="24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25" dirty="0">
                <a:solidFill>
                  <a:srgbClr val="FFFFFF"/>
                </a:solidFill>
                <a:cs typeface="Calibri"/>
              </a:rPr>
              <a:t>g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u</a:t>
            </a:r>
            <a:r>
              <a:rPr sz="1900" spc="164" dirty="0">
                <a:solidFill>
                  <a:srgbClr val="FFFFFF"/>
                </a:solidFill>
                <a:cs typeface="Calibri"/>
              </a:rPr>
              <a:t>r</a:t>
            </a: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229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258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541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22" dirty="0">
                <a:solidFill>
                  <a:srgbClr val="FFFFFF"/>
                </a:solidFill>
                <a:cs typeface="Calibri"/>
              </a:rPr>
              <a:t>y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8969" y="3608733"/>
            <a:ext cx="13889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14" dirty="0">
                <a:solidFill>
                  <a:srgbClr val="FFFFFF"/>
                </a:solidFill>
                <a:cs typeface="Calibri"/>
              </a:rPr>
              <a:t>Protección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0070" y="3901341"/>
            <a:ext cx="7442445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6" dirty="0">
                <a:solidFill>
                  <a:srgbClr val="FFFFFF"/>
                </a:solidFill>
                <a:cs typeface="Calibri"/>
              </a:rPr>
              <a:t>Ciudadana y las Organizaciones de la  Sociedad Civil de las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4969" y="3901341"/>
            <a:ext cx="372727" cy="836675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41275" marR="525">
              <a:lnSpc>
                <a:spcPts val="2085"/>
              </a:lnSpc>
            </a:pPr>
            <a:r>
              <a:rPr sz="1900" spc="143" dirty="0">
                <a:solidFill>
                  <a:srgbClr val="FFFFFF"/>
                </a:solidFill>
                <a:cs typeface="Calibri"/>
              </a:rPr>
              <a:t>32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185"/>
              </a:lnSpc>
              <a:spcBef>
                <a:spcPts val="4"/>
              </a:spcBef>
            </a:pPr>
            <a:r>
              <a:rPr sz="1900" spc="228" dirty="0">
                <a:solidFill>
                  <a:srgbClr val="FFFFFF"/>
                </a:solidFill>
                <a:cs typeface="Calibri"/>
              </a:rPr>
              <a:t>un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12700" marR="289">
              <a:lnSpc>
                <a:spcPts val="2305"/>
              </a:lnSpc>
              <a:spcBef>
                <a:spcPts val="6"/>
              </a:spcBef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0070" y="4178709"/>
            <a:ext cx="1271376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08" dirty="0">
                <a:solidFill>
                  <a:srgbClr val="FFFFFF"/>
                </a:solidFill>
                <a:cs typeface="Calibri"/>
              </a:rPr>
              <a:t>entidades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508" y="4178709"/>
            <a:ext cx="22017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38" dirty="0">
                <a:solidFill>
                  <a:srgbClr val="FFFFFF"/>
                </a:solidFill>
                <a:cs typeface="Calibri"/>
              </a:rPr>
              <a:t>f</a:t>
            </a:r>
            <a:r>
              <a:rPr sz="1900" spc="216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28" dirty="0">
                <a:solidFill>
                  <a:srgbClr val="FFFFFF"/>
                </a:solidFill>
                <a:cs typeface="Calibri"/>
              </a:rPr>
              <a:t>d</a:t>
            </a:r>
            <a:r>
              <a:rPr sz="1900" spc="216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145" dirty="0">
                <a:solidFill>
                  <a:srgbClr val="FFFFFF"/>
                </a:solidFill>
                <a:cs typeface="Calibri"/>
              </a:rPr>
              <a:t>r</a:t>
            </a:r>
            <a:r>
              <a:rPr sz="1900" spc="202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150" dirty="0">
                <a:solidFill>
                  <a:srgbClr val="FFFFFF"/>
                </a:solidFill>
                <a:cs typeface="Calibri"/>
              </a:rPr>
              <a:t>t</a:t>
            </a:r>
            <a:r>
              <a:rPr sz="1900" spc="106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196" dirty="0">
                <a:solidFill>
                  <a:srgbClr val="FFFFFF"/>
                </a:solidFill>
                <a:cs typeface="Calibri"/>
              </a:rPr>
              <a:t>v</a:t>
            </a:r>
            <a:r>
              <a:rPr sz="1900" spc="202" dirty="0">
                <a:solidFill>
                  <a:srgbClr val="FFFFFF"/>
                </a:solidFill>
                <a:cs typeface="Calibri"/>
              </a:rPr>
              <a:t>a</a:t>
            </a:r>
            <a:r>
              <a:rPr sz="1900" spc="169" dirty="0">
                <a:solidFill>
                  <a:srgbClr val="FFFFFF"/>
                </a:solidFill>
                <a:cs typeface="Calibri"/>
              </a:rPr>
              <a:t>s</a:t>
            </a:r>
            <a:r>
              <a:rPr sz="1900" spc="107" dirty="0">
                <a:solidFill>
                  <a:srgbClr val="FFFFFF"/>
                </a:solidFill>
                <a:cs typeface="Calibri"/>
              </a:rPr>
              <a:t>,</a:t>
            </a:r>
            <a:r>
              <a:rPr sz="1900" spc="97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590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36" dirty="0">
                <a:solidFill>
                  <a:srgbClr val="FFFFFF"/>
                </a:solidFill>
                <a:cs typeface="Calibri"/>
              </a:rPr>
              <a:t>c</a:t>
            </a:r>
            <a:r>
              <a:rPr sz="1900" spc="289" dirty="0">
                <a:solidFill>
                  <a:srgbClr val="FFFFFF"/>
                </a:solidFill>
                <a:cs typeface="Calibri"/>
              </a:rPr>
              <a:t>o</a:t>
            </a:r>
            <a:r>
              <a:rPr sz="1900" spc="228" dirty="0">
                <a:solidFill>
                  <a:srgbClr val="FFFFFF"/>
                </a:solidFill>
                <a:cs typeface="Calibri"/>
              </a:rPr>
              <a:t>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7219" y="4178709"/>
            <a:ext cx="27046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45" dirty="0">
                <a:solidFill>
                  <a:srgbClr val="FFFFFF"/>
                </a:solidFill>
                <a:cs typeface="Calibri"/>
              </a:rPr>
              <a:t>la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3944" y="4178709"/>
            <a:ext cx="1778962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170" dirty="0">
                <a:solidFill>
                  <a:srgbClr val="FFFFFF"/>
                </a:solidFill>
                <a:cs typeface="Calibri"/>
              </a:rPr>
              <a:t>t</a:t>
            </a:r>
            <a:r>
              <a:rPr sz="1900" spc="24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spc="252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214" dirty="0">
                <a:solidFill>
                  <a:srgbClr val="FFFFFF"/>
                </a:solidFill>
                <a:cs typeface="Calibri"/>
              </a:rPr>
              <a:t>c</a:t>
            </a:r>
            <a:r>
              <a:rPr sz="1900" spc="119" dirty="0">
                <a:solidFill>
                  <a:srgbClr val="FFFFFF"/>
                </a:solidFill>
                <a:cs typeface="Calibri"/>
              </a:rPr>
              <a:t>i</a:t>
            </a:r>
            <a:r>
              <a:rPr sz="1900" spc="259" dirty="0">
                <a:solidFill>
                  <a:srgbClr val="FFFFFF"/>
                </a:solidFill>
                <a:cs typeface="Calibri"/>
              </a:rPr>
              <a:t>ó</a:t>
            </a:r>
            <a:r>
              <a:rPr sz="1900" spc="258" dirty="0">
                <a:solidFill>
                  <a:srgbClr val="FFFFFF"/>
                </a:solidFill>
                <a:cs typeface="Calibri"/>
              </a:rPr>
              <a:t>n</a:t>
            </a:r>
            <a:r>
              <a:rPr sz="1900" spc="110" dirty="0">
                <a:solidFill>
                  <a:srgbClr val="FFFFFF"/>
                </a:solidFill>
                <a:cs typeface="Calibri"/>
              </a:rPr>
              <a:t>  </a:t>
            </a:r>
            <a:r>
              <a:rPr sz="1900" spc="402" dirty="0">
                <a:solidFill>
                  <a:srgbClr val="FFFFFF"/>
                </a:solidFill>
                <a:cs typeface="Calibri"/>
              </a:rPr>
              <a:t> </a:t>
            </a: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0381" y="4178709"/>
            <a:ext cx="1021051" cy="559307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 marR="36194">
              <a:lnSpc>
                <a:spcPts val="2085"/>
              </a:lnSpc>
            </a:pPr>
            <a:r>
              <a:rPr sz="1900" spc="156" dirty="0">
                <a:solidFill>
                  <a:srgbClr val="FFFFFF"/>
                </a:solidFill>
                <a:cs typeface="Calibri"/>
              </a:rPr>
              <a:t>realizar</a:t>
            </a:r>
            <a:endParaRPr sz="1900">
              <a:solidFill>
                <a:prstClr val="black"/>
              </a:solidFill>
              <a:cs typeface="Calibri"/>
            </a:endParaRPr>
          </a:p>
          <a:p>
            <a:pPr marL="32003">
              <a:lnSpc>
                <a:spcPts val="2305"/>
              </a:lnSpc>
              <a:spcBef>
                <a:spcPts val="10"/>
              </a:spcBef>
            </a:pPr>
            <a:r>
              <a:rPr sz="1900" spc="194" dirty="0">
                <a:solidFill>
                  <a:srgbClr val="FFFFFF"/>
                </a:solidFill>
                <a:cs typeface="Calibri"/>
              </a:rPr>
              <a:t>materia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0070" y="4471317"/>
            <a:ext cx="285211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43" dirty="0">
                <a:solidFill>
                  <a:srgbClr val="FFFFFF"/>
                </a:solidFill>
                <a:cs typeface="Calibri"/>
              </a:rPr>
              <a:t>diagnóstico  y  mapeo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6060" y="4471317"/>
            <a:ext cx="372437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51" dirty="0">
                <a:solidFill>
                  <a:srgbClr val="FFFFFF"/>
                </a:solidFill>
                <a:cs typeface="Calibri"/>
              </a:rPr>
              <a:t>de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2757" y="4471317"/>
            <a:ext cx="947286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6" dirty="0">
                <a:solidFill>
                  <a:srgbClr val="FFFFFF"/>
                </a:solidFill>
                <a:cs typeface="Calibri"/>
              </a:rPr>
              <a:t>buenas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4129" y="4471317"/>
            <a:ext cx="1171044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99" dirty="0">
                <a:solidFill>
                  <a:srgbClr val="FFFFFF"/>
                </a:solidFill>
                <a:cs typeface="Calibri"/>
              </a:rPr>
              <a:t>prácticas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9338" y="4471317"/>
            <a:ext cx="366791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222" dirty="0">
                <a:solidFill>
                  <a:srgbClr val="FFFFFF"/>
                </a:solidFill>
                <a:cs typeface="Calibri"/>
              </a:rPr>
              <a:t>en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00070" y="4763925"/>
            <a:ext cx="3658170" cy="26669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sz="1900" spc="150" dirty="0">
                <a:solidFill>
                  <a:srgbClr val="FFFFFF"/>
                </a:solidFill>
                <a:cs typeface="Calibri"/>
              </a:rPr>
              <a:t>pacificación en  los territorios.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08"/>
            <a:ext cx="12192000" cy="6857999"/>
          </a:xfrm>
          <a:prstGeom prst="rect">
            <a:avLst/>
          </a:prstGeom>
        </p:spPr>
      </p:pic>
      <p:sp>
        <p:nvSpPr>
          <p:cNvPr id="34" name="object 24"/>
          <p:cNvSpPr/>
          <p:nvPr/>
        </p:nvSpPr>
        <p:spPr>
          <a:xfrm>
            <a:off x="1802160" y="701807"/>
            <a:ext cx="2732530" cy="69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25"/>
          <p:cNvSpPr/>
          <p:nvPr/>
        </p:nvSpPr>
        <p:spPr>
          <a:xfrm>
            <a:off x="9654969" y="397326"/>
            <a:ext cx="2011413" cy="113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25D60BFA-15F2-3E45-B696-60F770620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8" y="-77101"/>
            <a:ext cx="11935325" cy="7956883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F965B6EC-4025-F44F-990E-E7C677CCC81C}"/>
              </a:ext>
            </a:extLst>
          </p:cNvPr>
          <p:cNvSpPr txBox="1"/>
          <p:nvPr/>
        </p:nvSpPr>
        <p:spPr>
          <a:xfrm>
            <a:off x="754216" y="2713574"/>
            <a:ext cx="170046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spc="-70" dirty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PARTICIPACIÓN</a:t>
            </a:r>
          </a:p>
          <a:p>
            <a:pPr algn="ctr"/>
            <a:r>
              <a:rPr lang="es-MX" sz="1300" b="1" dirty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Tomar en cuenta el punto de vista de las personas jóvenes, tanto en estrategias de negociación y prevención de la violencia, hasta en acuerdos de paz.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4B688E4A-CF96-2446-8E89-AC155306C95A}"/>
              </a:ext>
            </a:extLst>
          </p:cNvPr>
          <p:cNvSpPr txBox="1"/>
          <p:nvPr/>
        </p:nvSpPr>
        <p:spPr>
          <a:xfrm>
            <a:off x="2798043" y="2713574"/>
            <a:ext cx="18769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PROTECCIÓN</a:t>
            </a:r>
          </a:p>
          <a:p>
            <a:pPr algn="ctr"/>
            <a:r>
              <a:rPr lang="es-MX" sz="1400" b="1" dirty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Garantizar la vida y la protección de los derechos de las personas jóvenes e investigar y enjuiciar a quienes cometan delitos contra ellos.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044811DC-880B-5C4B-BED0-F27A992EB7B9}"/>
              </a:ext>
            </a:extLst>
          </p:cNvPr>
          <p:cNvSpPr txBox="1"/>
          <p:nvPr/>
        </p:nvSpPr>
        <p:spPr>
          <a:xfrm>
            <a:off x="4881236" y="2706101"/>
            <a:ext cx="18769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SEPARACIÓN Y REINTEGRACIÓN</a:t>
            </a:r>
          </a:p>
          <a:p>
            <a:pPr algn="ctr"/>
            <a:r>
              <a:rPr lang="es-MX" sz="1400" b="1" dirty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Invertir en las personas jóvenes que fueron afectadas por conflictos armados, a través de políticas laborales y de educación que fomenten una cultura de paz.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25F08222-124A-C248-9ECC-E1D6F3D0A60F}"/>
              </a:ext>
            </a:extLst>
          </p:cNvPr>
          <p:cNvSpPr txBox="1"/>
          <p:nvPr/>
        </p:nvSpPr>
        <p:spPr>
          <a:xfrm>
            <a:off x="7007267" y="2706101"/>
            <a:ext cx="187692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PREVENCIÓN</a:t>
            </a:r>
          </a:p>
          <a:p>
            <a:pPr algn="ctr"/>
            <a:r>
              <a:rPr lang="es-MX" sz="1400" b="1" dirty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Ayudar a las personas jóvenes a prevenir la violencia y promover una cultura de tolerancia y diálogo intercultural.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7C73A4E3-6BFD-6449-AE7E-E4011EE29268}"/>
              </a:ext>
            </a:extLst>
          </p:cNvPr>
          <p:cNvSpPr txBox="1"/>
          <p:nvPr/>
        </p:nvSpPr>
        <p:spPr>
          <a:xfrm>
            <a:off x="9250052" y="2627689"/>
            <a:ext cx="18769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ALIANZAS</a:t>
            </a:r>
          </a:p>
          <a:p>
            <a:pPr algn="ctr"/>
            <a:r>
              <a:rPr lang="es-MX" sz="1400" b="1" dirty="0">
                <a:solidFill>
                  <a:prstClr val="white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Incluir a las persona jóvenes, agentes comunitarios y organismos de las Naciones Unidas, en la elaboración de estrategias para consolidar la paz durante y después de los conflictos.</a:t>
            </a: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1946910" y="1427243"/>
            <a:ext cx="8511081" cy="8794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rgbClr val="EA3F33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RESOLUCIÓN 2250</a:t>
            </a:r>
            <a:r>
              <a:rPr lang="es-MX" sz="1600" b="1" dirty="0" smtClean="0">
                <a:solidFill>
                  <a:srgbClr val="EA3F33"/>
                </a:solidFill>
                <a:latin typeface="Montserrat" panose="00000500000000000000" pitchFamily="2" charset="0"/>
              </a:rPr>
              <a:t/>
            </a:r>
            <a:br>
              <a:rPr lang="es-MX" sz="1600" b="1" dirty="0" smtClean="0">
                <a:solidFill>
                  <a:srgbClr val="EA3F33"/>
                </a:solidFill>
                <a:latin typeface="Montserrat" panose="00000500000000000000" pitchFamily="2" charset="0"/>
              </a:rPr>
            </a:br>
            <a:r>
              <a:rPr lang="es-MX" sz="1600" b="1" dirty="0" smtClean="0">
                <a:solidFill>
                  <a:srgbClr val="EA3F33"/>
                </a:solidFill>
                <a:latin typeface="Montserrat" panose="00000500000000000000" pitchFamily="2" charset="0"/>
              </a:rPr>
              <a:t>ADOPTADA POR EL CONSEJO DE SEGURIDAD DE LAS NACIONES UNIDAS SOBRE LA JUVENTUD,  LA PAZ Y LA SEGURIDAD</a:t>
            </a:r>
            <a:endParaRPr lang="es-MX" sz="1600" b="1" dirty="0">
              <a:solidFill>
                <a:srgbClr val="EA3F33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3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22"/>
            <a:ext cx="12192000" cy="6857999"/>
          </a:xfrm>
          <a:prstGeom prst="rect">
            <a:avLst/>
          </a:prstGeom>
        </p:spPr>
      </p:pic>
      <p:sp>
        <p:nvSpPr>
          <p:cNvPr id="5" name="object 78"/>
          <p:cNvSpPr/>
          <p:nvPr/>
        </p:nvSpPr>
        <p:spPr>
          <a:xfrm>
            <a:off x="2010522" y="2713933"/>
            <a:ext cx="3652565" cy="3005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5"/>
          <p:cNvSpPr txBox="1"/>
          <p:nvPr/>
        </p:nvSpPr>
        <p:spPr>
          <a:xfrm>
            <a:off x="810718" y="3551522"/>
            <a:ext cx="1290035" cy="565253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 marR="77101">
              <a:lnSpc>
                <a:spcPts val="1100"/>
              </a:lnSpc>
            </a:pPr>
            <a:r>
              <a:rPr sz="1000" b="1" spc="8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REGIÓN 1</a:t>
            </a:r>
            <a:r>
              <a:rPr sz="1000" spc="8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. Jalisco, Guerrero, Michoacán,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L="12700">
              <a:lnSpc>
                <a:spcPts val="990"/>
              </a:lnSpc>
            </a:pPr>
            <a:r>
              <a:rPr sz="1000" spc="9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Ciudad de México.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8" name="object 79"/>
          <p:cNvSpPr/>
          <p:nvPr/>
        </p:nvSpPr>
        <p:spPr>
          <a:xfrm>
            <a:off x="516141" y="3590000"/>
            <a:ext cx="205961" cy="205960"/>
          </a:xfrm>
          <a:custGeom>
            <a:avLst/>
            <a:gdLst/>
            <a:ahLst/>
            <a:cxnLst/>
            <a:rect l="l" t="t" r="r" b="b"/>
            <a:pathLst>
              <a:path w="205961" h="205960">
                <a:moveTo>
                  <a:pt x="0" y="102980"/>
                </a:moveTo>
                <a:lnTo>
                  <a:pt x="227" y="109879"/>
                </a:lnTo>
                <a:lnTo>
                  <a:pt x="2191" y="124211"/>
                </a:lnTo>
                <a:lnTo>
                  <a:pt x="6051" y="137845"/>
                </a:lnTo>
                <a:lnTo>
                  <a:pt x="11669" y="150641"/>
                </a:lnTo>
                <a:lnTo>
                  <a:pt x="18903" y="162459"/>
                </a:lnTo>
                <a:lnTo>
                  <a:pt x="27612" y="173156"/>
                </a:lnTo>
                <a:lnTo>
                  <a:pt x="37656" y="182594"/>
                </a:lnTo>
                <a:lnTo>
                  <a:pt x="48895" y="190631"/>
                </a:lnTo>
                <a:lnTo>
                  <a:pt x="61187" y="197127"/>
                </a:lnTo>
                <a:lnTo>
                  <a:pt x="74393" y="201941"/>
                </a:lnTo>
                <a:lnTo>
                  <a:pt x="88371" y="204932"/>
                </a:lnTo>
                <a:lnTo>
                  <a:pt x="102980" y="205960"/>
                </a:lnTo>
                <a:lnTo>
                  <a:pt x="109880" y="205733"/>
                </a:lnTo>
                <a:lnTo>
                  <a:pt x="124212" y="203769"/>
                </a:lnTo>
                <a:lnTo>
                  <a:pt x="137846" y="199909"/>
                </a:lnTo>
                <a:lnTo>
                  <a:pt x="150642" y="194291"/>
                </a:lnTo>
                <a:lnTo>
                  <a:pt x="162459" y="187057"/>
                </a:lnTo>
                <a:lnTo>
                  <a:pt x="173157" y="178348"/>
                </a:lnTo>
                <a:lnTo>
                  <a:pt x="182595" y="168304"/>
                </a:lnTo>
                <a:lnTo>
                  <a:pt x="190632" y="157065"/>
                </a:lnTo>
                <a:lnTo>
                  <a:pt x="197128" y="144773"/>
                </a:lnTo>
                <a:lnTo>
                  <a:pt x="201942" y="131568"/>
                </a:lnTo>
                <a:lnTo>
                  <a:pt x="204933" y="117590"/>
                </a:lnTo>
                <a:lnTo>
                  <a:pt x="205961" y="102980"/>
                </a:lnTo>
                <a:lnTo>
                  <a:pt x="205734" y="96081"/>
                </a:lnTo>
                <a:lnTo>
                  <a:pt x="203770" y="81749"/>
                </a:lnTo>
                <a:lnTo>
                  <a:pt x="199910" y="68115"/>
                </a:lnTo>
                <a:lnTo>
                  <a:pt x="194292" y="55319"/>
                </a:lnTo>
                <a:lnTo>
                  <a:pt x="187058" y="43501"/>
                </a:lnTo>
                <a:lnTo>
                  <a:pt x="178349" y="32804"/>
                </a:lnTo>
                <a:lnTo>
                  <a:pt x="168305" y="23366"/>
                </a:lnTo>
                <a:lnTo>
                  <a:pt x="157066" y="15329"/>
                </a:lnTo>
                <a:lnTo>
                  <a:pt x="144774" y="8833"/>
                </a:lnTo>
                <a:lnTo>
                  <a:pt x="131568" y="4019"/>
                </a:lnTo>
                <a:lnTo>
                  <a:pt x="117590" y="1028"/>
                </a:lnTo>
                <a:lnTo>
                  <a:pt x="102980" y="0"/>
                </a:lnTo>
                <a:lnTo>
                  <a:pt x="96081" y="227"/>
                </a:lnTo>
                <a:lnTo>
                  <a:pt x="81749" y="2191"/>
                </a:lnTo>
                <a:lnTo>
                  <a:pt x="68115" y="6051"/>
                </a:lnTo>
                <a:lnTo>
                  <a:pt x="55319" y="11669"/>
                </a:lnTo>
                <a:lnTo>
                  <a:pt x="43502" y="18903"/>
                </a:lnTo>
                <a:lnTo>
                  <a:pt x="32804" y="27612"/>
                </a:lnTo>
                <a:lnTo>
                  <a:pt x="23366" y="37656"/>
                </a:lnTo>
                <a:lnTo>
                  <a:pt x="15329" y="48895"/>
                </a:lnTo>
                <a:lnTo>
                  <a:pt x="8833" y="61187"/>
                </a:lnTo>
                <a:lnTo>
                  <a:pt x="4019" y="74392"/>
                </a:lnTo>
                <a:lnTo>
                  <a:pt x="1028" y="88370"/>
                </a:lnTo>
                <a:lnTo>
                  <a:pt x="0" y="1029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64"/>
          <p:cNvSpPr txBox="1"/>
          <p:nvPr/>
        </p:nvSpPr>
        <p:spPr>
          <a:xfrm>
            <a:off x="815017" y="4485811"/>
            <a:ext cx="1251609" cy="745085"/>
          </a:xfrm>
          <a:prstGeom prst="rect">
            <a:avLst/>
          </a:prstGeom>
        </p:spPr>
        <p:txBody>
          <a:bodyPr wrap="square" lIns="0" tIns="7937" rIns="0" bIns="0" rtlCol="0">
            <a:noAutofit/>
          </a:bodyPr>
          <a:lstStyle/>
          <a:p>
            <a:pPr marL="12700" marR="8228">
              <a:lnSpc>
                <a:spcPts val="1250"/>
              </a:lnSpc>
            </a:pPr>
            <a:r>
              <a:rPr sz="1000" b="1" spc="11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REGIÓN 2.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L="12700">
              <a:lnSpc>
                <a:spcPct val="105183"/>
              </a:lnSpc>
            </a:pPr>
            <a:r>
              <a:rPr sz="1000" spc="8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Baja California, Baja California Sur, Chihuahua, Durango, Nayarit, Sinaloa.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0" name="object 84"/>
          <p:cNvSpPr/>
          <p:nvPr/>
        </p:nvSpPr>
        <p:spPr>
          <a:xfrm>
            <a:off x="506492" y="4522844"/>
            <a:ext cx="205961" cy="205960"/>
          </a:xfrm>
          <a:custGeom>
            <a:avLst/>
            <a:gdLst/>
            <a:ahLst/>
            <a:cxnLst/>
            <a:rect l="l" t="t" r="r" b="b"/>
            <a:pathLst>
              <a:path w="205961" h="205960">
                <a:moveTo>
                  <a:pt x="0" y="102980"/>
                </a:moveTo>
                <a:lnTo>
                  <a:pt x="227" y="109879"/>
                </a:lnTo>
                <a:lnTo>
                  <a:pt x="2191" y="124211"/>
                </a:lnTo>
                <a:lnTo>
                  <a:pt x="6051" y="137845"/>
                </a:lnTo>
                <a:lnTo>
                  <a:pt x="11669" y="150641"/>
                </a:lnTo>
                <a:lnTo>
                  <a:pt x="18903" y="162459"/>
                </a:lnTo>
                <a:lnTo>
                  <a:pt x="27612" y="173156"/>
                </a:lnTo>
                <a:lnTo>
                  <a:pt x="37656" y="182594"/>
                </a:lnTo>
                <a:lnTo>
                  <a:pt x="48895" y="190631"/>
                </a:lnTo>
                <a:lnTo>
                  <a:pt x="61187" y="197127"/>
                </a:lnTo>
                <a:lnTo>
                  <a:pt x="74393" y="201941"/>
                </a:lnTo>
                <a:lnTo>
                  <a:pt x="88371" y="204932"/>
                </a:lnTo>
                <a:lnTo>
                  <a:pt x="102980" y="205960"/>
                </a:lnTo>
                <a:lnTo>
                  <a:pt x="109880" y="205733"/>
                </a:lnTo>
                <a:lnTo>
                  <a:pt x="124212" y="203769"/>
                </a:lnTo>
                <a:lnTo>
                  <a:pt x="137846" y="199909"/>
                </a:lnTo>
                <a:lnTo>
                  <a:pt x="150642" y="194291"/>
                </a:lnTo>
                <a:lnTo>
                  <a:pt x="162459" y="187057"/>
                </a:lnTo>
                <a:lnTo>
                  <a:pt x="173157" y="178348"/>
                </a:lnTo>
                <a:lnTo>
                  <a:pt x="182595" y="168304"/>
                </a:lnTo>
                <a:lnTo>
                  <a:pt x="190632" y="157065"/>
                </a:lnTo>
                <a:lnTo>
                  <a:pt x="197128" y="144773"/>
                </a:lnTo>
                <a:lnTo>
                  <a:pt x="201942" y="131568"/>
                </a:lnTo>
                <a:lnTo>
                  <a:pt x="204933" y="117590"/>
                </a:lnTo>
                <a:lnTo>
                  <a:pt x="205961" y="102980"/>
                </a:lnTo>
                <a:lnTo>
                  <a:pt x="205734" y="96081"/>
                </a:lnTo>
                <a:lnTo>
                  <a:pt x="203770" y="81749"/>
                </a:lnTo>
                <a:lnTo>
                  <a:pt x="199910" y="68115"/>
                </a:lnTo>
                <a:lnTo>
                  <a:pt x="194292" y="55319"/>
                </a:lnTo>
                <a:lnTo>
                  <a:pt x="187058" y="43501"/>
                </a:lnTo>
                <a:lnTo>
                  <a:pt x="178349" y="32804"/>
                </a:lnTo>
                <a:lnTo>
                  <a:pt x="168305" y="23366"/>
                </a:lnTo>
                <a:lnTo>
                  <a:pt x="157066" y="15329"/>
                </a:lnTo>
                <a:lnTo>
                  <a:pt x="144774" y="8833"/>
                </a:lnTo>
                <a:lnTo>
                  <a:pt x="131568" y="4019"/>
                </a:lnTo>
                <a:lnTo>
                  <a:pt x="117590" y="1028"/>
                </a:lnTo>
                <a:lnTo>
                  <a:pt x="102980" y="0"/>
                </a:lnTo>
                <a:lnTo>
                  <a:pt x="96081" y="227"/>
                </a:lnTo>
                <a:lnTo>
                  <a:pt x="81749" y="2191"/>
                </a:lnTo>
                <a:lnTo>
                  <a:pt x="68115" y="6051"/>
                </a:lnTo>
                <a:lnTo>
                  <a:pt x="55319" y="11669"/>
                </a:lnTo>
                <a:lnTo>
                  <a:pt x="43502" y="18903"/>
                </a:lnTo>
                <a:lnTo>
                  <a:pt x="32804" y="27612"/>
                </a:lnTo>
                <a:lnTo>
                  <a:pt x="23366" y="37656"/>
                </a:lnTo>
                <a:lnTo>
                  <a:pt x="15329" y="48895"/>
                </a:lnTo>
                <a:lnTo>
                  <a:pt x="8833" y="61187"/>
                </a:lnTo>
                <a:lnTo>
                  <a:pt x="4019" y="74392"/>
                </a:lnTo>
                <a:lnTo>
                  <a:pt x="1028" y="88370"/>
                </a:lnTo>
                <a:lnTo>
                  <a:pt x="0" y="102980"/>
                </a:lnTo>
                <a:close/>
              </a:path>
            </a:pathLst>
          </a:custGeom>
          <a:solidFill>
            <a:srgbClr val="838BC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62"/>
          <p:cNvSpPr txBox="1"/>
          <p:nvPr/>
        </p:nvSpPr>
        <p:spPr>
          <a:xfrm>
            <a:off x="810718" y="5540658"/>
            <a:ext cx="1415550" cy="568301"/>
          </a:xfrm>
          <a:prstGeom prst="rect">
            <a:avLst/>
          </a:prstGeom>
        </p:spPr>
        <p:txBody>
          <a:bodyPr wrap="square" lIns="0" tIns="7937" rIns="0" bIns="0" rtlCol="0">
            <a:noAutofit/>
          </a:bodyPr>
          <a:lstStyle/>
          <a:p>
            <a:pPr marL="12700" marR="8228">
              <a:lnSpc>
                <a:spcPts val="1250"/>
              </a:lnSpc>
            </a:pPr>
            <a:r>
              <a:rPr sz="1000" b="1" spc="11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REGIÓN 3.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L="12700" marR="8228">
              <a:lnSpc>
                <a:spcPts val="1055"/>
              </a:lnSpc>
            </a:pPr>
            <a:r>
              <a:rPr sz="1000" spc="9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Sonora, Aguascalientes,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L="12700">
              <a:lnSpc>
                <a:spcPts val="1010"/>
              </a:lnSpc>
              <a:spcBef>
                <a:spcPts val="67"/>
              </a:spcBef>
            </a:pPr>
            <a:r>
              <a:rPr sz="1000" spc="8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Coahuila, Guanajuato, Nuevo León, Querétaro.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2" name="object 83"/>
          <p:cNvSpPr/>
          <p:nvPr/>
        </p:nvSpPr>
        <p:spPr>
          <a:xfrm>
            <a:off x="580262" y="5515672"/>
            <a:ext cx="205961" cy="205962"/>
          </a:xfrm>
          <a:custGeom>
            <a:avLst/>
            <a:gdLst/>
            <a:ahLst/>
            <a:cxnLst/>
            <a:rect l="l" t="t" r="r" b="b"/>
            <a:pathLst>
              <a:path w="205961" h="205962">
                <a:moveTo>
                  <a:pt x="0" y="102981"/>
                </a:moveTo>
                <a:lnTo>
                  <a:pt x="227" y="109881"/>
                </a:lnTo>
                <a:lnTo>
                  <a:pt x="2191" y="124212"/>
                </a:lnTo>
                <a:lnTo>
                  <a:pt x="6051" y="137847"/>
                </a:lnTo>
                <a:lnTo>
                  <a:pt x="11669" y="150643"/>
                </a:lnTo>
                <a:lnTo>
                  <a:pt x="18903" y="162460"/>
                </a:lnTo>
                <a:lnTo>
                  <a:pt x="27612" y="173158"/>
                </a:lnTo>
                <a:lnTo>
                  <a:pt x="37656" y="182595"/>
                </a:lnTo>
                <a:lnTo>
                  <a:pt x="48895" y="190632"/>
                </a:lnTo>
                <a:lnTo>
                  <a:pt x="61187" y="197128"/>
                </a:lnTo>
                <a:lnTo>
                  <a:pt x="74393" y="201942"/>
                </a:lnTo>
                <a:lnTo>
                  <a:pt x="88371" y="204933"/>
                </a:lnTo>
                <a:lnTo>
                  <a:pt x="102980" y="205962"/>
                </a:lnTo>
                <a:lnTo>
                  <a:pt x="109880" y="205734"/>
                </a:lnTo>
                <a:lnTo>
                  <a:pt x="124212" y="203771"/>
                </a:lnTo>
                <a:lnTo>
                  <a:pt x="137846" y="199910"/>
                </a:lnTo>
                <a:lnTo>
                  <a:pt x="150642" y="194292"/>
                </a:lnTo>
                <a:lnTo>
                  <a:pt x="162459" y="187059"/>
                </a:lnTo>
                <a:lnTo>
                  <a:pt x="173157" y="178349"/>
                </a:lnTo>
                <a:lnTo>
                  <a:pt x="182595" y="168305"/>
                </a:lnTo>
                <a:lnTo>
                  <a:pt x="190632" y="157067"/>
                </a:lnTo>
                <a:lnTo>
                  <a:pt x="197128" y="144774"/>
                </a:lnTo>
                <a:lnTo>
                  <a:pt x="201942" y="131569"/>
                </a:lnTo>
                <a:lnTo>
                  <a:pt x="204933" y="117591"/>
                </a:lnTo>
                <a:lnTo>
                  <a:pt x="205961" y="102981"/>
                </a:lnTo>
                <a:lnTo>
                  <a:pt x="205734" y="96081"/>
                </a:lnTo>
                <a:lnTo>
                  <a:pt x="203770" y="81749"/>
                </a:lnTo>
                <a:lnTo>
                  <a:pt x="199909" y="68114"/>
                </a:lnTo>
                <a:lnTo>
                  <a:pt x="194292" y="55318"/>
                </a:lnTo>
                <a:lnTo>
                  <a:pt x="187058" y="43501"/>
                </a:lnTo>
                <a:lnTo>
                  <a:pt x="178349" y="32803"/>
                </a:lnTo>
                <a:lnTo>
                  <a:pt x="168304" y="23366"/>
                </a:lnTo>
                <a:lnTo>
                  <a:pt x="157066" y="15329"/>
                </a:lnTo>
                <a:lnTo>
                  <a:pt x="144774" y="8833"/>
                </a:lnTo>
                <a:lnTo>
                  <a:pt x="131568" y="4019"/>
                </a:lnTo>
                <a:lnTo>
                  <a:pt x="117590" y="1028"/>
                </a:lnTo>
                <a:lnTo>
                  <a:pt x="102980" y="0"/>
                </a:lnTo>
                <a:lnTo>
                  <a:pt x="96080" y="227"/>
                </a:lnTo>
                <a:lnTo>
                  <a:pt x="81748" y="2191"/>
                </a:lnTo>
                <a:lnTo>
                  <a:pt x="68114" y="6052"/>
                </a:lnTo>
                <a:lnTo>
                  <a:pt x="55318" y="11669"/>
                </a:lnTo>
                <a:lnTo>
                  <a:pt x="43501" y="18903"/>
                </a:lnTo>
                <a:lnTo>
                  <a:pt x="32803" y="27612"/>
                </a:lnTo>
                <a:lnTo>
                  <a:pt x="23366" y="37657"/>
                </a:lnTo>
                <a:lnTo>
                  <a:pt x="15329" y="48895"/>
                </a:lnTo>
                <a:lnTo>
                  <a:pt x="8833" y="61188"/>
                </a:lnTo>
                <a:lnTo>
                  <a:pt x="4019" y="74393"/>
                </a:lnTo>
                <a:lnTo>
                  <a:pt x="1028" y="88371"/>
                </a:lnTo>
                <a:lnTo>
                  <a:pt x="0" y="102981"/>
                </a:lnTo>
                <a:close/>
              </a:path>
            </a:pathLst>
          </a:custGeom>
          <a:solidFill>
            <a:srgbClr val="BA9BC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66"/>
          <p:cNvSpPr txBox="1"/>
          <p:nvPr/>
        </p:nvSpPr>
        <p:spPr>
          <a:xfrm>
            <a:off x="4856335" y="3275518"/>
            <a:ext cx="1604209" cy="568301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R="12700" indent="654050">
              <a:lnSpc>
                <a:spcPts val="1100"/>
              </a:lnSpc>
            </a:pPr>
            <a:r>
              <a:rPr sz="1000" b="1" spc="14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13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1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GI</a:t>
            </a:r>
            <a:r>
              <a:rPr sz="1000" b="1" spc="18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Ó</a:t>
            </a:r>
            <a:r>
              <a:rPr sz="1000" b="1" spc="17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1000" b="1" spc="5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9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4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.</a:t>
            </a:r>
            <a:r>
              <a:rPr sz="1000" b="1" spc="1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2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Oa</a:t>
            </a:r>
            <a:r>
              <a:rPr sz="1000" spc="1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x</a:t>
            </a:r>
            <a:r>
              <a:rPr sz="1000" spc="10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9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ca</a:t>
            </a:r>
            <a:r>
              <a:rPr sz="1000" spc="5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,</a:t>
            </a:r>
            <a:r>
              <a:rPr sz="1000" spc="2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spc="10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12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1000" spc="7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0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spc="12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1000" spc="5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spc="9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spc="4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2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1000" spc="13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spc="7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1000" spc="10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spc="9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spc="4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í</a:t>
            </a:r>
            <a:r>
              <a:rPr sz="1000" spc="2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,</a:t>
            </a:r>
            <a:r>
              <a:rPr sz="1000" spc="2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9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Ta</a:t>
            </a:r>
            <a:r>
              <a:rPr sz="1000" spc="16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m</a:t>
            </a:r>
            <a:r>
              <a:rPr sz="1000" spc="9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11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1000" spc="5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li</a:t>
            </a:r>
            <a:r>
              <a:rPr sz="1000" spc="10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1000" spc="9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spc="5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,</a:t>
            </a:r>
            <a:r>
              <a:rPr sz="1000" spc="7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8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Z</a:t>
            </a:r>
            <a:r>
              <a:rPr sz="1000" spc="8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11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ca</a:t>
            </a:r>
            <a:r>
              <a:rPr sz="1000" spc="7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1000" spc="10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eca</a:t>
            </a:r>
            <a:r>
              <a:rPr sz="1000" spc="9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spc="2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,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R="13208">
              <a:lnSpc>
                <a:spcPts val="1015"/>
              </a:lnSpc>
            </a:pPr>
            <a:r>
              <a:rPr sz="1000" spc="8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Veracruz.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4" name="object 82"/>
          <p:cNvSpPr/>
          <p:nvPr/>
        </p:nvSpPr>
        <p:spPr>
          <a:xfrm>
            <a:off x="5007983" y="3216340"/>
            <a:ext cx="205962" cy="205962"/>
          </a:xfrm>
          <a:custGeom>
            <a:avLst/>
            <a:gdLst/>
            <a:ahLst/>
            <a:cxnLst/>
            <a:rect l="l" t="t" r="r" b="b"/>
            <a:pathLst>
              <a:path w="205962" h="205962">
                <a:moveTo>
                  <a:pt x="0" y="102980"/>
                </a:moveTo>
                <a:lnTo>
                  <a:pt x="227" y="109881"/>
                </a:lnTo>
                <a:lnTo>
                  <a:pt x="2191" y="124213"/>
                </a:lnTo>
                <a:lnTo>
                  <a:pt x="6052" y="137847"/>
                </a:lnTo>
                <a:lnTo>
                  <a:pt x="11670" y="150643"/>
                </a:lnTo>
                <a:lnTo>
                  <a:pt x="18903" y="162460"/>
                </a:lnTo>
                <a:lnTo>
                  <a:pt x="27613" y="173158"/>
                </a:lnTo>
                <a:lnTo>
                  <a:pt x="37657" y="182596"/>
                </a:lnTo>
                <a:lnTo>
                  <a:pt x="48896" y="190632"/>
                </a:lnTo>
                <a:lnTo>
                  <a:pt x="61188" y="197128"/>
                </a:lnTo>
                <a:lnTo>
                  <a:pt x="74393" y="201942"/>
                </a:lnTo>
                <a:lnTo>
                  <a:pt x="88371" y="204933"/>
                </a:lnTo>
                <a:lnTo>
                  <a:pt x="102981" y="205962"/>
                </a:lnTo>
                <a:lnTo>
                  <a:pt x="109881" y="205734"/>
                </a:lnTo>
                <a:lnTo>
                  <a:pt x="124213" y="203771"/>
                </a:lnTo>
                <a:lnTo>
                  <a:pt x="137847" y="199910"/>
                </a:lnTo>
                <a:lnTo>
                  <a:pt x="150643" y="194292"/>
                </a:lnTo>
                <a:lnTo>
                  <a:pt x="162460" y="187058"/>
                </a:lnTo>
                <a:lnTo>
                  <a:pt x="173158" y="178349"/>
                </a:lnTo>
                <a:lnTo>
                  <a:pt x="182595" y="168305"/>
                </a:lnTo>
                <a:lnTo>
                  <a:pt x="190632" y="157066"/>
                </a:lnTo>
                <a:lnTo>
                  <a:pt x="197128" y="144774"/>
                </a:lnTo>
                <a:lnTo>
                  <a:pt x="201942" y="131568"/>
                </a:lnTo>
                <a:lnTo>
                  <a:pt x="204933" y="117590"/>
                </a:lnTo>
                <a:lnTo>
                  <a:pt x="205962" y="102980"/>
                </a:lnTo>
                <a:lnTo>
                  <a:pt x="205734" y="96081"/>
                </a:lnTo>
                <a:lnTo>
                  <a:pt x="203771" y="81749"/>
                </a:lnTo>
                <a:lnTo>
                  <a:pt x="199910" y="68115"/>
                </a:lnTo>
                <a:lnTo>
                  <a:pt x="194292" y="55319"/>
                </a:lnTo>
                <a:lnTo>
                  <a:pt x="187059" y="43502"/>
                </a:lnTo>
                <a:lnTo>
                  <a:pt x="178349" y="32804"/>
                </a:lnTo>
                <a:lnTo>
                  <a:pt x="168305" y="23366"/>
                </a:lnTo>
                <a:lnTo>
                  <a:pt x="157067" y="15329"/>
                </a:lnTo>
                <a:lnTo>
                  <a:pt x="144774" y="8833"/>
                </a:lnTo>
                <a:lnTo>
                  <a:pt x="131569" y="4019"/>
                </a:lnTo>
                <a:lnTo>
                  <a:pt x="117591" y="1028"/>
                </a:lnTo>
                <a:lnTo>
                  <a:pt x="102981" y="0"/>
                </a:lnTo>
                <a:lnTo>
                  <a:pt x="96081" y="227"/>
                </a:lnTo>
                <a:lnTo>
                  <a:pt x="81749" y="2191"/>
                </a:lnTo>
                <a:lnTo>
                  <a:pt x="68115" y="6052"/>
                </a:lnTo>
                <a:lnTo>
                  <a:pt x="55319" y="11669"/>
                </a:lnTo>
                <a:lnTo>
                  <a:pt x="43501" y="18903"/>
                </a:lnTo>
                <a:lnTo>
                  <a:pt x="32804" y="27612"/>
                </a:lnTo>
                <a:lnTo>
                  <a:pt x="23366" y="37656"/>
                </a:lnTo>
                <a:lnTo>
                  <a:pt x="15329" y="48895"/>
                </a:lnTo>
                <a:lnTo>
                  <a:pt x="8833" y="61187"/>
                </a:lnTo>
                <a:lnTo>
                  <a:pt x="4019" y="74392"/>
                </a:lnTo>
                <a:lnTo>
                  <a:pt x="1028" y="88370"/>
                </a:lnTo>
                <a:lnTo>
                  <a:pt x="0" y="102980"/>
                </a:lnTo>
                <a:close/>
              </a:path>
            </a:pathLst>
          </a:custGeom>
          <a:solidFill>
            <a:srgbClr val="A621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63"/>
          <p:cNvSpPr txBox="1"/>
          <p:nvPr/>
        </p:nvSpPr>
        <p:spPr>
          <a:xfrm>
            <a:off x="5187344" y="4085906"/>
            <a:ext cx="1748943" cy="65367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R="12700" indent="631823" algn="r">
              <a:lnSpc>
                <a:spcPts val="1100"/>
              </a:lnSpc>
            </a:pPr>
            <a:r>
              <a:rPr sz="1000" b="1" spc="9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REGIÓN 5. </a:t>
            </a:r>
            <a:r>
              <a:rPr sz="1000" spc="9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Chiapas, Campeche, Quintana Roo, Tabasco,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R="13381" algn="r">
              <a:lnSpc>
                <a:spcPts val="1015"/>
              </a:lnSpc>
            </a:pPr>
            <a:r>
              <a:rPr sz="1000" spc="9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Yucatán</a:t>
            </a:r>
            <a:r>
              <a:rPr sz="1000" spc="94" dirty="0">
                <a:solidFill>
                  <a:schemeClr val="bg1"/>
                </a:solidFill>
                <a:cs typeface="Calibri"/>
              </a:rPr>
              <a:t>.</a:t>
            </a:r>
            <a:endParaRPr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object 81"/>
          <p:cNvSpPr/>
          <p:nvPr/>
        </p:nvSpPr>
        <p:spPr>
          <a:xfrm>
            <a:off x="5770048" y="4045103"/>
            <a:ext cx="205962" cy="205962"/>
          </a:xfrm>
          <a:custGeom>
            <a:avLst/>
            <a:gdLst/>
            <a:ahLst/>
            <a:cxnLst/>
            <a:rect l="l" t="t" r="r" b="b"/>
            <a:pathLst>
              <a:path w="205962" h="205962">
                <a:moveTo>
                  <a:pt x="0" y="102981"/>
                </a:moveTo>
                <a:lnTo>
                  <a:pt x="227" y="109881"/>
                </a:lnTo>
                <a:lnTo>
                  <a:pt x="2191" y="124213"/>
                </a:lnTo>
                <a:lnTo>
                  <a:pt x="6052" y="137847"/>
                </a:lnTo>
                <a:lnTo>
                  <a:pt x="11669" y="150643"/>
                </a:lnTo>
                <a:lnTo>
                  <a:pt x="18903" y="162460"/>
                </a:lnTo>
                <a:lnTo>
                  <a:pt x="27612" y="173158"/>
                </a:lnTo>
                <a:lnTo>
                  <a:pt x="37657" y="182595"/>
                </a:lnTo>
                <a:lnTo>
                  <a:pt x="48895" y="190632"/>
                </a:lnTo>
                <a:lnTo>
                  <a:pt x="61188" y="197128"/>
                </a:lnTo>
                <a:lnTo>
                  <a:pt x="74393" y="201942"/>
                </a:lnTo>
                <a:lnTo>
                  <a:pt x="88371" y="204933"/>
                </a:lnTo>
                <a:lnTo>
                  <a:pt x="102981" y="205962"/>
                </a:lnTo>
                <a:lnTo>
                  <a:pt x="109880" y="205734"/>
                </a:lnTo>
                <a:lnTo>
                  <a:pt x="124212" y="203771"/>
                </a:lnTo>
                <a:lnTo>
                  <a:pt x="137846" y="199910"/>
                </a:lnTo>
                <a:lnTo>
                  <a:pt x="150642" y="194292"/>
                </a:lnTo>
                <a:lnTo>
                  <a:pt x="162460" y="187059"/>
                </a:lnTo>
                <a:lnTo>
                  <a:pt x="173157" y="178349"/>
                </a:lnTo>
                <a:lnTo>
                  <a:pt x="182595" y="168305"/>
                </a:lnTo>
                <a:lnTo>
                  <a:pt x="190632" y="157067"/>
                </a:lnTo>
                <a:lnTo>
                  <a:pt x="197128" y="144774"/>
                </a:lnTo>
                <a:lnTo>
                  <a:pt x="201942" y="131569"/>
                </a:lnTo>
                <a:lnTo>
                  <a:pt x="204933" y="117591"/>
                </a:lnTo>
                <a:lnTo>
                  <a:pt x="205962" y="102981"/>
                </a:lnTo>
                <a:lnTo>
                  <a:pt x="205734" y="96081"/>
                </a:lnTo>
                <a:lnTo>
                  <a:pt x="203771" y="81750"/>
                </a:lnTo>
                <a:lnTo>
                  <a:pt x="199910" y="68115"/>
                </a:lnTo>
                <a:lnTo>
                  <a:pt x="194292" y="55319"/>
                </a:lnTo>
                <a:lnTo>
                  <a:pt x="187058" y="43502"/>
                </a:lnTo>
                <a:lnTo>
                  <a:pt x="178349" y="32804"/>
                </a:lnTo>
                <a:lnTo>
                  <a:pt x="168305" y="23366"/>
                </a:lnTo>
                <a:lnTo>
                  <a:pt x="157066" y="15329"/>
                </a:lnTo>
                <a:lnTo>
                  <a:pt x="144774" y="8833"/>
                </a:lnTo>
                <a:lnTo>
                  <a:pt x="131569" y="4019"/>
                </a:lnTo>
                <a:lnTo>
                  <a:pt x="117591" y="1028"/>
                </a:lnTo>
                <a:lnTo>
                  <a:pt x="102981" y="0"/>
                </a:lnTo>
                <a:lnTo>
                  <a:pt x="96080" y="227"/>
                </a:lnTo>
                <a:lnTo>
                  <a:pt x="81748" y="2191"/>
                </a:lnTo>
                <a:lnTo>
                  <a:pt x="68114" y="6052"/>
                </a:lnTo>
                <a:lnTo>
                  <a:pt x="55318" y="11670"/>
                </a:lnTo>
                <a:lnTo>
                  <a:pt x="43501" y="18904"/>
                </a:lnTo>
                <a:lnTo>
                  <a:pt x="32803" y="27613"/>
                </a:lnTo>
                <a:lnTo>
                  <a:pt x="23366" y="37657"/>
                </a:lnTo>
                <a:lnTo>
                  <a:pt x="15329" y="48896"/>
                </a:lnTo>
                <a:lnTo>
                  <a:pt x="8833" y="61188"/>
                </a:lnTo>
                <a:lnTo>
                  <a:pt x="4019" y="74394"/>
                </a:lnTo>
                <a:lnTo>
                  <a:pt x="1028" y="88372"/>
                </a:lnTo>
                <a:lnTo>
                  <a:pt x="0" y="102981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61"/>
          <p:cNvSpPr txBox="1"/>
          <p:nvPr/>
        </p:nvSpPr>
        <p:spPr>
          <a:xfrm>
            <a:off x="5793890" y="4906723"/>
            <a:ext cx="1357954" cy="717653"/>
          </a:xfrm>
          <a:prstGeom prst="rect">
            <a:avLst/>
          </a:prstGeom>
        </p:spPr>
        <p:txBody>
          <a:bodyPr wrap="square" lIns="0" tIns="7937" rIns="0" bIns="0" rtlCol="0">
            <a:noAutofit/>
          </a:bodyPr>
          <a:lstStyle/>
          <a:p>
            <a:pPr marR="12700" algn="r">
              <a:lnSpc>
                <a:spcPts val="1250"/>
              </a:lnSpc>
            </a:pPr>
            <a:r>
              <a:rPr sz="1000" b="1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REGIÓN 6.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R="12877" indent="38100" algn="r">
              <a:lnSpc>
                <a:spcPct val="98470"/>
              </a:lnSpc>
              <a:spcBef>
                <a:spcPts val="17"/>
              </a:spcBef>
            </a:pPr>
            <a:r>
              <a:rPr sz="1000" spc="11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1000" spc="6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spc="10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9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x</a:t>
            </a:r>
            <a:r>
              <a:rPr sz="1000" spc="10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ca</a:t>
            </a:r>
            <a:r>
              <a:rPr sz="1000" spc="6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spc="10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5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,</a:t>
            </a:r>
            <a:r>
              <a:rPr sz="1000" spc="-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spc="8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spc="8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1000" spc="10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00" spc="12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spc="5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1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de</a:t>
            </a:r>
            <a:r>
              <a:rPr sz="1000" spc="4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4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M</a:t>
            </a:r>
            <a:r>
              <a:rPr sz="1000" spc="7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é</a:t>
            </a:r>
            <a:r>
              <a:rPr sz="1000" spc="10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x</a:t>
            </a:r>
            <a:r>
              <a:rPr sz="1000" spc="4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spc="13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spc="10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spc="2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,</a:t>
            </a:r>
            <a:r>
              <a:rPr sz="1000" spc="2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5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M</a:t>
            </a:r>
            <a:r>
              <a:rPr sz="1000" spc="8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spc="6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spc="7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spc="4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spc="8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spc="6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spc="4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,</a:t>
            </a:r>
            <a:r>
              <a:rPr sz="1000" spc="7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1000" spc="13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1000" spc="10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spc="12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b</a:t>
            </a:r>
            <a:r>
              <a:rPr sz="1000" spc="4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spc="8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2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,</a:t>
            </a:r>
            <a:r>
              <a:rPr sz="1000" spc="2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3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H</a:t>
            </a:r>
            <a:r>
              <a:rPr sz="1000" spc="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00" spc="9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spc="1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g</a:t>
            </a:r>
            <a:r>
              <a:rPr sz="1000" spc="8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o,</a:t>
            </a:r>
            <a:r>
              <a:rPr sz="1000" spc="7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spc="18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spc="10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spc="4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spc="4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spc="19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m</a:t>
            </a:r>
            <a:r>
              <a:rPr sz="1000" spc="8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spc="2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.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8" name="object 80"/>
          <p:cNvSpPr/>
          <p:nvPr/>
        </p:nvSpPr>
        <p:spPr>
          <a:xfrm>
            <a:off x="5973629" y="4837072"/>
            <a:ext cx="205962" cy="205960"/>
          </a:xfrm>
          <a:custGeom>
            <a:avLst/>
            <a:gdLst/>
            <a:ahLst/>
            <a:cxnLst/>
            <a:rect l="l" t="t" r="r" b="b"/>
            <a:pathLst>
              <a:path w="205962" h="205960">
                <a:moveTo>
                  <a:pt x="0" y="102980"/>
                </a:moveTo>
                <a:lnTo>
                  <a:pt x="227" y="109880"/>
                </a:lnTo>
                <a:lnTo>
                  <a:pt x="2191" y="124212"/>
                </a:lnTo>
                <a:lnTo>
                  <a:pt x="6052" y="137846"/>
                </a:lnTo>
                <a:lnTo>
                  <a:pt x="11669" y="150642"/>
                </a:lnTo>
                <a:lnTo>
                  <a:pt x="18903" y="162459"/>
                </a:lnTo>
                <a:lnTo>
                  <a:pt x="27612" y="173157"/>
                </a:lnTo>
                <a:lnTo>
                  <a:pt x="37657" y="182594"/>
                </a:lnTo>
                <a:lnTo>
                  <a:pt x="48895" y="190631"/>
                </a:lnTo>
                <a:lnTo>
                  <a:pt x="61188" y="197127"/>
                </a:lnTo>
                <a:lnTo>
                  <a:pt x="74393" y="201941"/>
                </a:lnTo>
                <a:lnTo>
                  <a:pt x="88371" y="204932"/>
                </a:lnTo>
                <a:lnTo>
                  <a:pt x="102981" y="205960"/>
                </a:lnTo>
                <a:lnTo>
                  <a:pt x="109880" y="205733"/>
                </a:lnTo>
                <a:lnTo>
                  <a:pt x="124212" y="203770"/>
                </a:lnTo>
                <a:lnTo>
                  <a:pt x="137846" y="199909"/>
                </a:lnTo>
                <a:lnTo>
                  <a:pt x="150642" y="194291"/>
                </a:lnTo>
                <a:lnTo>
                  <a:pt x="162460" y="187057"/>
                </a:lnTo>
                <a:lnTo>
                  <a:pt x="173157" y="178348"/>
                </a:lnTo>
                <a:lnTo>
                  <a:pt x="182595" y="168304"/>
                </a:lnTo>
                <a:lnTo>
                  <a:pt x="190632" y="157065"/>
                </a:lnTo>
                <a:lnTo>
                  <a:pt x="197128" y="144773"/>
                </a:lnTo>
                <a:lnTo>
                  <a:pt x="201942" y="131568"/>
                </a:lnTo>
                <a:lnTo>
                  <a:pt x="204933" y="117590"/>
                </a:lnTo>
                <a:lnTo>
                  <a:pt x="205962" y="102980"/>
                </a:lnTo>
                <a:lnTo>
                  <a:pt x="205734" y="96081"/>
                </a:lnTo>
                <a:lnTo>
                  <a:pt x="203771" y="81749"/>
                </a:lnTo>
                <a:lnTo>
                  <a:pt x="199910" y="68115"/>
                </a:lnTo>
                <a:lnTo>
                  <a:pt x="194292" y="55319"/>
                </a:lnTo>
                <a:lnTo>
                  <a:pt x="187059" y="43502"/>
                </a:lnTo>
                <a:lnTo>
                  <a:pt x="178349" y="32804"/>
                </a:lnTo>
                <a:lnTo>
                  <a:pt x="168305" y="23366"/>
                </a:lnTo>
                <a:lnTo>
                  <a:pt x="157067" y="15329"/>
                </a:lnTo>
                <a:lnTo>
                  <a:pt x="144774" y="8833"/>
                </a:lnTo>
                <a:lnTo>
                  <a:pt x="131569" y="4019"/>
                </a:lnTo>
                <a:lnTo>
                  <a:pt x="117591" y="1028"/>
                </a:lnTo>
                <a:lnTo>
                  <a:pt x="102981" y="0"/>
                </a:lnTo>
                <a:lnTo>
                  <a:pt x="96081" y="227"/>
                </a:lnTo>
                <a:lnTo>
                  <a:pt x="81749" y="2191"/>
                </a:lnTo>
                <a:lnTo>
                  <a:pt x="68115" y="6052"/>
                </a:lnTo>
                <a:lnTo>
                  <a:pt x="55319" y="11669"/>
                </a:lnTo>
                <a:lnTo>
                  <a:pt x="43501" y="18903"/>
                </a:lnTo>
                <a:lnTo>
                  <a:pt x="32804" y="27612"/>
                </a:lnTo>
                <a:lnTo>
                  <a:pt x="23366" y="37656"/>
                </a:lnTo>
                <a:lnTo>
                  <a:pt x="15329" y="48895"/>
                </a:lnTo>
                <a:lnTo>
                  <a:pt x="8833" y="61187"/>
                </a:lnTo>
                <a:lnTo>
                  <a:pt x="4019" y="74392"/>
                </a:lnTo>
                <a:lnTo>
                  <a:pt x="1028" y="88370"/>
                </a:lnTo>
                <a:lnTo>
                  <a:pt x="0" y="10298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53"/>
          <p:cNvSpPr txBox="1"/>
          <p:nvPr/>
        </p:nvSpPr>
        <p:spPr>
          <a:xfrm>
            <a:off x="3273933" y="1731722"/>
            <a:ext cx="2288348" cy="193560"/>
          </a:xfrm>
          <a:prstGeom prst="rect">
            <a:avLst/>
          </a:prstGeom>
        </p:spPr>
        <p:txBody>
          <a:bodyPr wrap="square" lIns="0" tIns="9906" rIns="0" bIns="0" rtlCol="0">
            <a:noAutofit/>
          </a:bodyPr>
          <a:lstStyle/>
          <a:p>
            <a:pPr marL="298450" indent="-285750" algn="ctr">
              <a:lnSpc>
                <a:spcPts val="1560"/>
              </a:lnSpc>
              <a:buFont typeface="Arial" panose="020B0604020202020204" pitchFamily="34" charset="0"/>
              <a:buChar char="•"/>
            </a:pPr>
            <a:endParaRPr sz="1400" dirty="0">
              <a:solidFill>
                <a:prstClr val="black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21" name="object 52"/>
          <p:cNvSpPr txBox="1"/>
          <p:nvPr/>
        </p:nvSpPr>
        <p:spPr>
          <a:xfrm>
            <a:off x="3180274" y="2281281"/>
            <a:ext cx="2319191" cy="203199"/>
          </a:xfrm>
          <a:prstGeom prst="rect">
            <a:avLst/>
          </a:prstGeom>
        </p:spPr>
        <p:txBody>
          <a:bodyPr wrap="square" lIns="0" tIns="9906" rIns="0" bIns="0" rtlCol="0">
            <a:noAutofit/>
          </a:bodyPr>
          <a:lstStyle/>
          <a:p>
            <a:pPr marL="298450" indent="-285750" algn="ctr">
              <a:lnSpc>
                <a:spcPts val="1560"/>
              </a:lnSpc>
              <a:buFont typeface="Arial" panose="020B0604020202020204" pitchFamily="34" charset="0"/>
              <a:buChar char="•"/>
            </a:pPr>
            <a:endParaRPr sz="1400" dirty="0">
              <a:solidFill>
                <a:prstClr val="black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22" name="object 85"/>
          <p:cNvSpPr/>
          <p:nvPr/>
        </p:nvSpPr>
        <p:spPr>
          <a:xfrm>
            <a:off x="1954813" y="1835354"/>
            <a:ext cx="728359" cy="728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86"/>
          <p:cNvSpPr/>
          <p:nvPr/>
        </p:nvSpPr>
        <p:spPr>
          <a:xfrm>
            <a:off x="6240511" y="1806883"/>
            <a:ext cx="677820" cy="677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87"/>
          <p:cNvSpPr/>
          <p:nvPr/>
        </p:nvSpPr>
        <p:spPr>
          <a:xfrm>
            <a:off x="7114985" y="1487882"/>
            <a:ext cx="3645354" cy="1453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67"/>
          <p:cNvSpPr txBox="1"/>
          <p:nvPr/>
        </p:nvSpPr>
        <p:spPr>
          <a:xfrm>
            <a:off x="8385501" y="1613782"/>
            <a:ext cx="2166873" cy="704287"/>
          </a:xfrm>
          <a:prstGeom prst="rect">
            <a:avLst/>
          </a:prstGeom>
        </p:spPr>
        <p:txBody>
          <a:bodyPr wrap="square" lIns="0" tIns="9906" rIns="0" bIns="0" rtlCol="0">
            <a:noAutofit/>
          </a:bodyPr>
          <a:lstStyle/>
          <a:p>
            <a:pPr marR="35923" algn="r">
              <a:lnSpc>
                <a:spcPts val="1560"/>
              </a:lnSpc>
            </a:pPr>
            <a:r>
              <a:rPr sz="900" b="1" spc="207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EDADES</a:t>
            </a:r>
            <a:endParaRPr sz="900" dirty="0">
              <a:solidFill>
                <a:prstClr val="black"/>
              </a:solidFill>
              <a:latin typeface="Montserrat" panose="00000500000000000000" pitchFamily="2" charset="0"/>
              <a:cs typeface="Calibri"/>
            </a:endParaRPr>
          </a:p>
          <a:p>
            <a:pPr marL="12700" algn="just"/>
            <a:r>
              <a:rPr sz="1050" spc="4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1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0 </a:t>
            </a:r>
            <a:r>
              <a:rPr sz="1050" spc="238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% </a:t>
            </a:r>
            <a:r>
              <a:rPr sz="1050" spc="256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128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se</a:t>
            </a:r>
            <a:r>
              <a:rPr sz="1050" spc="64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97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142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en</a:t>
            </a:r>
            <a:r>
              <a:rPr sz="1050" spc="119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50" spc="147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1050" spc="125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ent</a:t>
            </a:r>
            <a:r>
              <a:rPr sz="1050" spc="95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50" spc="14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50" spc="328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-4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n  </a:t>
            </a:r>
            <a:r>
              <a:rPr sz="1050" spc="119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-4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n  </a:t>
            </a:r>
            <a:r>
              <a:rPr sz="1050" spc="114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90" dirty="0" err="1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50" spc="135" dirty="0" err="1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50" spc="140" dirty="0" err="1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1050" spc="129" dirty="0" err="1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g</a:t>
            </a:r>
            <a:r>
              <a:rPr sz="1050" spc="147" dirty="0" err="1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50" spc="61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81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142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de</a:t>
            </a:r>
            <a:r>
              <a:rPr lang="es-MX"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125" dirty="0" err="1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50" spc="140" dirty="0" err="1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50" spc="129" dirty="0" err="1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50" spc="140" dirty="0" err="1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50" spc="32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de  </a:t>
            </a:r>
            <a:r>
              <a:rPr sz="1050" spc="45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4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1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8 </a:t>
            </a:r>
            <a:r>
              <a:rPr sz="1050" spc="71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a </a:t>
            </a:r>
            <a:r>
              <a:rPr sz="1050" spc="148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21 </a:t>
            </a:r>
            <a:r>
              <a:rPr sz="1050" spc="22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117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50" spc="121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ño</a:t>
            </a:r>
            <a:r>
              <a:rPr sz="1050" spc="94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50" spc="6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,</a:t>
            </a:r>
            <a:r>
              <a:rPr sz="1050" spc="332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-4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l </a:t>
            </a:r>
            <a:r>
              <a:rPr sz="1050" spc="218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102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2</a:t>
            </a:r>
            <a:r>
              <a:rPr sz="1050" spc="97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6</a:t>
            </a:r>
            <a:r>
              <a:rPr sz="1050" spc="147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%</a:t>
            </a:r>
            <a:r>
              <a:rPr sz="1050" spc="323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-4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n  </a:t>
            </a:r>
            <a:r>
              <a:rPr sz="1050" spc="8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116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un</a:t>
            </a:r>
            <a:r>
              <a:rPr sz="1050" spc="45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9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50" spc="135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50" spc="14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1050" spc="129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g</a:t>
            </a:r>
            <a:r>
              <a:rPr sz="1050" spc="147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50" spc="263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de  </a:t>
            </a:r>
            <a:r>
              <a:rPr sz="1050" spc="5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125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50" spc="14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50" spc="129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50" spc="14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50" spc="28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de  </a:t>
            </a:r>
            <a:r>
              <a:rPr sz="1050" spc="5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22 </a:t>
            </a:r>
            <a:r>
              <a:rPr sz="1050" spc="225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a </a:t>
            </a:r>
            <a:r>
              <a:rPr sz="1050" spc="113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25 </a:t>
            </a:r>
            <a:r>
              <a:rPr sz="1050" spc="208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123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50" spc="129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ño</a:t>
            </a:r>
            <a:r>
              <a:rPr sz="1050" spc="10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50" spc="279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y </a:t>
            </a:r>
            <a:r>
              <a:rPr sz="1050" spc="136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88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el</a:t>
            </a:r>
            <a:r>
              <a:rPr lang="es-MX" sz="1050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50" spc="61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64% tienen de  26  a 29  años.</a:t>
            </a:r>
            <a:endParaRPr sz="1050" dirty="0">
              <a:solidFill>
                <a:prstClr val="black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27" name="object 88"/>
          <p:cNvSpPr/>
          <p:nvPr/>
        </p:nvSpPr>
        <p:spPr>
          <a:xfrm>
            <a:off x="7183605" y="3111362"/>
            <a:ext cx="3576734" cy="1411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15000"/>
              </a:lnSpc>
            </a:pPr>
            <a:endParaRPr lang="es-MX" sz="1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bject 60"/>
          <p:cNvSpPr txBox="1"/>
          <p:nvPr/>
        </p:nvSpPr>
        <p:spPr>
          <a:xfrm>
            <a:off x="8418669" y="3320702"/>
            <a:ext cx="1870750" cy="203199"/>
          </a:xfrm>
          <a:prstGeom prst="rect">
            <a:avLst/>
          </a:prstGeom>
        </p:spPr>
        <p:txBody>
          <a:bodyPr wrap="square" lIns="0" tIns="9906" rIns="0" bIns="0" rtlCol="0">
            <a:noAutofit/>
          </a:bodyPr>
          <a:lstStyle/>
          <a:p>
            <a:pPr marL="12700" algn="r">
              <a:lnSpc>
                <a:spcPts val="1560"/>
              </a:lnSpc>
            </a:pPr>
            <a:r>
              <a:rPr sz="1000" b="1" spc="169" dirty="0">
                <a:solidFill>
                  <a:prstClr val="black"/>
                </a:solidFill>
                <a:latin typeface="Montserrat" panose="00000500000000000000" pitchFamily="2" charset="0"/>
                <a:cs typeface="Calibri"/>
              </a:rPr>
              <a:t>NIVEL DE ESTUDIOS</a:t>
            </a:r>
            <a:endParaRPr sz="1000" dirty="0">
              <a:solidFill>
                <a:prstClr val="black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8337849" y="3513257"/>
            <a:ext cx="2071395" cy="299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000" dirty="0" smtClean="0">
                <a:solidFill>
                  <a:prstClr val="black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1% estudiaron la primaria, 5%  la secundaria, 10% tienen un posgrado, 20% estudiaron  la preparatoria y 64% cuentan con una licenciatura.</a:t>
            </a:r>
            <a:endParaRPr lang="es-MX" sz="10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object 89"/>
          <p:cNvSpPr/>
          <p:nvPr/>
        </p:nvSpPr>
        <p:spPr>
          <a:xfrm>
            <a:off x="7407179" y="4812688"/>
            <a:ext cx="3353160" cy="1455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5000"/>
              </a:lnSpc>
            </a:pPr>
            <a:endParaRPr lang="es-MX" sz="1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8276253" y="4936103"/>
            <a:ext cx="2371014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s-MX" sz="900" b="1" dirty="0">
                <a:solidFill>
                  <a:prstClr val="black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OCUPACIÓN</a:t>
            </a:r>
          </a:p>
          <a:p>
            <a:pPr algn="just">
              <a:lnSpc>
                <a:spcPct val="115000"/>
              </a:lnSpc>
            </a:pPr>
            <a:r>
              <a:rPr lang="es-MX" sz="900" dirty="0">
                <a:solidFill>
                  <a:prstClr val="black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1% trabaja en el comercio, el 4% son amas de casa, el 5% son desempleados (as), el 6% se dedica al trabajo informal, el 9% mencionó tener otras ocupaciones, el 37% son estudiantes y el 38% profesionistas. </a:t>
            </a:r>
            <a:endParaRPr lang="es-MX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1 CuadroTexto"/>
          <p:cNvSpPr txBox="1"/>
          <p:nvPr/>
        </p:nvSpPr>
        <p:spPr>
          <a:xfrm>
            <a:off x="3772839" y="589628"/>
            <a:ext cx="3342146" cy="5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lnSpc>
                <a:spcPct val="115000"/>
              </a:lnSpc>
              <a:defRPr/>
            </a:pPr>
            <a:r>
              <a:rPr lang="es-MX" sz="2800" b="1" dirty="0">
                <a:solidFill>
                  <a:schemeClr val="bg1"/>
                </a:solidFill>
                <a:latin typeface="Montserrat" panose="00000500000000000000" pitchFamily="2" charset="0"/>
                <a:ea typeface="Bronova" pitchFamily="2" charset="77"/>
                <a:cs typeface="Bronova" pitchFamily="2" charset="77"/>
              </a:rPr>
              <a:t>Resultados 2021 </a:t>
            </a:r>
          </a:p>
        </p:txBody>
      </p:sp>
      <p:sp>
        <p:nvSpPr>
          <p:cNvPr id="34" name="object 66"/>
          <p:cNvSpPr txBox="1"/>
          <p:nvPr/>
        </p:nvSpPr>
        <p:spPr>
          <a:xfrm>
            <a:off x="1820596" y="1887660"/>
            <a:ext cx="4639948" cy="568301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R="12700" indent="654050" algn="ctr">
              <a:lnSpc>
                <a:spcPts val="1100"/>
              </a:lnSpc>
            </a:pPr>
            <a:r>
              <a:rPr lang="es-MX" sz="1600" b="1" spc="147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6 conversatorios virtuales </a:t>
            </a:r>
          </a:p>
          <a:p>
            <a:pPr marR="12700" indent="654050" algn="ctr">
              <a:lnSpc>
                <a:spcPts val="1100"/>
              </a:lnSpc>
            </a:pPr>
            <a:endParaRPr lang="es-MX" sz="1600" b="1" spc="147" dirty="0" smtClean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R="12700" indent="654050" algn="ctr">
              <a:lnSpc>
                <a:spcPts val="1100"/>
              </a:lnSpc>
            </a:pPr>
            <a:r>
              <a:rPr lang="es-MX" sz="1600" b="1" spc="147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329 personas jóvenes</a:t>
            </a:r>
          </a:p>
          <a:p>
            <a:pPr marR="12700" indent="654050" algn="ctr">
              <a:lnSpc>
                <a:spcPts val="1100"/>
              </a:lnSpc>
            </a:pPr>
            <a:r>
              <a:rPr lang="es-MX" sz="1600" b="1" spc="147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</a:p>
          <a:p>
            <a:pPr marR="12700" indent="654050" algn="ctr">
              <a:lnSpc>
                <a:spcPts val="1100"/>
              </a:lnSpc>
            </a:pPr>
            <a:r>
              <a:rPr lang="es-MX" sz="1600" b="1" spc="147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46 organizaciones civiles </a:t>
            </a:r>
          </a:p>
          <a:p>
            <a:pPr marR="12700" indent="654050" algn="ctr">
              <a:lnSpc>
                <a:spcPts val="1100"/>
              </a:lnSpc>
            </a:pPr>
            <a:r>
              <a:rPr sz="1600" spc="87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.</a:t>
            </a:r>
            <a:endParaRPr sz="16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35" name="object 25"/>
          <p:cNvSpPr/>
          <p:nvPr/>
        </p:nvSpPr>
        <p:spPr>
          <a:xfrm>
            <a:off x="9655156" y="544768"/>
            <a:ext cx="1438943" cy="6532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2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" y="-73053"/>
            <a:ext cx="12192000" cy="685799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932432" y="3044952"/>
            <a:ext cx="2161032" cy="2161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96396" y="3107971"/>
            <a:ext cx="1979999" cy="197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77340" y="3088915"/>
            <a:ext cx="2018112" cy="2018112"/>
          </a:xfrm>
          <a:custGeom>
            <a:avLst/>
            <a:gdLst/>
            <a:ahLst/>
            <a:cxnLst/>
            <a:rect l="l" t="t" r="r" b="b"/>
            <a:pathLst>
              <a:path w="2018112" h="2018112">
                <a:moveTo>
                  <a:pt x="1009056" y="0"/>
                </a:moveTo>
                <a:lnTo>
                  <a:pt x="957147" y="1312"/>
                </a:lnTo>
                <a:lnTo>
                  <a:pt x="905910" y="5208"/>
                </a:lnTo>
                <a:lnTo>
                  <a:pt x="855412" y="11625"/>
                </a:lnTo>
                <a:lnTo>
                  <a:pt x="805484" y="20541"/>
                </a:lnTo>
                <a:lnTo>
                  <a:pt x="709001" y="45350"/>
                </a:lnTo>
                <a:lnTo>
                  <a:pt x="616278" y="79287"/>
                </a:lnTo>
                <a:lnTo>
                  <a:pt x="528063" y="121782"/>
                </a:lnTo>
                <a:lnTo>
                  <a:pt x="444863" y="172327"/>
                </a:lnTo>
                <a:lnTo>
                  <a:pt x="367186" y="230413"/>
                </a:lnTo>
                <a:lnTo>
                  <a:pt x="295534" y="295534"/>
                </a:lnTo>
                <a:lnTo>
                  <a:pt x="230414" y="367185"/>
                </a:lnTo>
                <a:lnTo>
                  <a:pt x="172327" y="444863"/>
                </a:lnTo>
                <a:lnTo>
                  <a:pt x="121782" y="528062"/>
                </a:lnTo>
                <a:lnTo>
                  <a:pt x="79287" y="616277"/>
                </a:lnTo>
                <a:lnTo>
                  <a:pt x="45350" y="709000"/>
                </a:lnTo>
                <a:lnTo>
                  <a:pt x="20542" y="805484"/>
                </a:lnTo>
                <a:lnTo>
                  <a:pt x="11625" y="855411"/>
                </a:lnTo>
                <a:lnTo>
                  <a:pt x="5209" y="905910"/>
                </a:lnTo>
                <a:lnTo>
                  <a:pt x="1312" y="957147"/>
                </a:lnTo>
                <a:lnTo>
                  <a:pt x="0" y="1009056"/>
                </a:lnTo>
                <a:lnTo>
                  <a:pt x="1312" y="1060965"/>
                </a:lnTo>
                <a:lnTo>
                  <a:pt x="5209" y="1112202"/>
                </a:lnTo>
                <a:lnTo>
                  <a:pt x="11625" y="1162700"/>
                </a:lnTo>
                <a:lnTo>
                  <a:pt x="20542" y="1212628"/>
                </a:lnTo>
                <a:lnTo>
                  <a:pt x="45350" y="1309112"/>
                </a:lnTo>
                <a:lnTo>
                  <a:pt x="79287" y="1401834"/>
                </a:lnTo>
                <a:lnTo>
                  <a:pt x="121782" y="1490049"/>
                </a:lnTo>
                <a:lnTo>
                  <a:pt x="172327" y="1573249"/>
                </a:lnTo>
                <a:lnTo>
                  <a:pt x="230414" y="1650926"/>
                </a:lnTo>
                <a:lnTo>
                  <a:pt x="295534" y="1722578"/>
                </a:lnTo>
                <a:lnTo>
                  <a:pt x="367186" y="1787698"/>
                </a:lnTo>
                <a:lnTo>
                  <a:pt x="444863" y="1845785"/>
                </a:lnTo>
                <a:lnTo>
                  <a:pt x="528063" y="1896330"/>
                </a:lnTo>
                <a:lnTo>
                  <a:pt x="616278" y="1938825"/>
                </a:lnTo>
                <a:lnTo>
                  <a:pt x="709001" y="1972762"/>
                </a:lnTo>
                <a:lnTo>
                  <a:pt x="805484" y="1997570"/>
                </a:lnTo>
                <a:lnTo>
                  <a:pt x="855412" y="2006487"/>
                </a:lnTo>
                <a:lnTo>
                  <a:pt x="905910" y="2012903"/>
                </a:lnTo>
                <a:lnTo>
                  <a:pt x="957147" y="2016800"/>
                </a:lnTo>
                <a:lnTo>
                  <a:pt x="1009056" y="2018112"/>
                </a:lnTo>
                <a:lnTo>
                  <a:pt x="1060964" y="2016800"/>
                </a:lnTo>
                <a:lnTo>
                  <a:pt x="1112201" y="2012903"/>
                </a:lnTo>
                <a:lnTo>
                  <a:pt x="1162700" y="2006487"/>
                </a:lnTo>
                <a:lnTo>
                  <a:pt x="1212627" y="1997570"/>
                </a:lnTo>
                <a:lnTo>
                  <a:pt x="1309111" y="1972762"/>
                </a:lnTo>
                <a:lnTo>
                  <a:pt x="1401834" y="1938825"/>
                </a:lnTo>
                <a:lnTo>
                  <a:pt x="1490049" y="1896330"/>
                </a:lnTo>
                <a:lnTo>
                  <a:pt x="1573248" y="1845785"/>
                </a:lnTo>
                <a:lnTo>
                  <a:pt x="1650926" y="1787698"/>
                </a:lnTo>
                <a:lnTo>
                  <a:pt x="1722577" y="1722578"/>
                </a:lnTo>
                <a:lnTo>
                  <a:pt x="1787698" y="1650926"/>
                </a:lnTo>
                <a:lnTo>
                  <a:pt x="1845784" y="1573249"/>
                </a:lnTo>
                <a:lnTo>
                  <a:pt x="1896329" y="1490049"/>
                </a:lnTo>
                <a:lnTo>
                  <a:pt x="1938825" y="1401834"/>
                </a:lnTo>
                <a:lnTo>
                  <a:pt x="1972761" y="1309111"/>
                </a:lnTo>
                <a:lnTo>
                  <a:pt x="1997570" y="1212628"/>
                </a:lnTo>
                <a:lnTo>
                  <a:pt x="2006486" y="1162700"/>
                </a:lnTo>
                <a:lnTo>
                  <a:pt x="2012903" y="1112202"/>
                </a:lnTo>
                <a:lnTo>
                  <a:pt x="2016799" y="1060965"/>
                </a:lnTo>
                <a:lnTo>
                  <a:pt x="2018112" y="1009056"/>
                </a:lnTo>
                <a:lnTo>
                  <a:pt x="2016799" y="957147"/>
                </a:lnTo>
                <a:lnTo>
                  <a:pt x="2012903" y="905910"/>
                </a:lnTo>
                <a:lnTo>
                  <a:pt x="2006486" y="855411"/>
                </a:lnTo>
                <a:lnTo>
                  <a:pt x="1997570" y="805484"/>
                </a:lnTo>
                <a:lnTo>
                  <a:pt x="1972761" y="709000"/>
                </a:lnTo>
                <a:lnTo>
                  <a:pt x="1938825" y="616277"/>
                </a:lnTo>
                <a:lnTo>
                  <a:pt x="1896329" y="528062"/>
                </a:lnTo>
                <a:lnTo>
                  <a:pt x="1845784" y="444863"/>
                </a:lnTo>
                <a:lnTo>
                  <a:pt x="1787698" y="367185"/>
                </a:lnTo>
                <a:lnTo>
                  <a:pt x="1722577" y="295534"/>
                </a:lnTo>
                <a:lnTo>
                  <a:pt x="1650926" y="230413"/>
                </a:lnTo>
                <a:lnTo>
                  <a:pt x="1573248" y="172327"/>
                </a:lnTo>
                <a:lnTo>
                  <a:pt x="1490049" y="121782"/>
                </a:lnTo>
                <a:lnTo>
                  <a:pt x="1401834" y="79287"/>
                </a:lnTo>
                <a:lnTo>
                  <a:pt x="1309111" y="45350"/>
                </a:lnTo>
                <a:lnTo>
                  <a:pt x="1212627" y="20541"/>
                </a:lnTo>
                <a:lnTo>
                  <a:pt x="1162700" y="11625"/>
                </a:lnTo>
                <a:lnTo>
                  <a:pt x="1112201" y="5208"/>
                </a:lnTo>
                <a:lnTo>
                  <a:pt x="1060964" y="1312"/>
                </a:lnTo>
                <a:lnTo>
                  <a:pt x="1009056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80248" y="2935224"/>
            <a:ext cx="2161031" cy="2161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44667" y="3000236"/>
            <a:ext cx="1979999" cy="1979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5611" y="2981180"/>
            <a:ext cx="2018112" cy="2018112"/>
          </a:xfrm>
          <a:custGeom>
            <a:avLst/>
            <a:gdLst/>
            <a:ahLst/>
            <a:cxnLst/>
            <a:rect l="l" t="t" r="r" b="b"/>
            <a:pathLst>
              <a:path w="2018112" h="2018112">
                <a:moveTo>
                  <a:pt x="1009056" y="0"/>
                </a:moveTo>
                <a:lnTo>
                  <a:pt x="1060965" y="1312"/>
                </a:lnTo>
                <a:lnTo>
                  <a:pt x="1112202" y="5208"/>
                </a:lnTo>
                <a:lnTo>
                  <a:pt x="1162700" y="11625"/>
                </a:lnTo>
                <a:lnTo>
                  <a:pt x="1212628" y="20541"/>
                </a:lnTo>
                <a:lnTo>
                  <a:pt x="1309111" y="45350"/>
                </a:lnTo>
                <a:lnTo>
                  <a:pt x="1401834" y="79287"/>
                </a:lnTo>
                <a:lnTo>
                  <a:pt x="1490049" y="121782"/>
                </a:lnTo>
                <a:lnTo>
                  <a:pt x="1573249" y="172327"/>
                </a:lnTo>
                <a:lnTo>
                  <a:pt x="1650926" y="230413"/>
                </a:lnTo>
                <a:lnTo>
                  <a:pt x="1722577" y="295534"/>
                </a:lnTo>
                <a:lnTo>
                  <a:pt x="1787698" y="367185"/>
                </a:lnTo>
                <a:lnTo>
                  <a:pt x="1845785" y="444863"/>
                </a:lnTo>
                <a:lnTo>
                  <a:pt x="1896330" y="528062"/>
                </a:lnTo>
                <a:lnTo>
                  <a:pt x="1938825" y="616277"/>
                </a:lnTo>
                <a:lnTo>
                  <a:pt x="1972762" y="709000"/>
                </a:lnTo>
                <a:lnTo>
                  <a:pt x="1997570" y="805484"/>
                </a:lnTo>
                <a:lnTo>
                  <a:pt x="2006487" y="855411"/>
                </a:lnTo>
                <a:lnTo>
                  <a:pt x="2012903" y="905910"/>
                </a:lnTo>
                <a:lnTo>
                  <a:pt x="2016800" y="957147"/>
                </a:lnTo>
                <a:lnTo>
                  <a:pt x="2018112" y="1009056"/>
                </a:lnTo>
                <a:lnTo>
                  <a:pt x="2016800" y="1060965"/>
                </a:lnTo>
                <a:lnTo>
                  <a:pt x="2012903" y="1112202"/>
                </a:lnTo>
                <a:lnTo>
                  <a:pt x="2006487" y="1162700"/>
                </a:lnTo>
                <a:lnTo>
                  <a:pt x="1997570" y="1212628"/>
                </a:lnTo>
                <a:lnTo>
                  <a:pt x="1972762" y="1309112"/>
                </a:lnTo>
                <a:lnTo>
                  <a:pt x="1938825" y="1401834"/>
                </a:lnTo>
                <a:lnTo>
                  <a:pt x="1896330" y="1490049"/>
                </a:lnTo>
                <a:lnTo>
                  <a:pt x="1845785" y="1573249"/>
                </a:lnTo>
                <a:lnTo>
                  <a:pt x="1787698" y="1650926"/>
                </a:lnTo>
                <a:lnTo>
                  <a:pt x="1722577" y="1722578"/>
                </a:lnTo>
                <a:lnTo>
                  <a:pt x="1650926" y="1787698"/>
                </a:lnTo>
                <a:lnTo>
                  <a:pt x="1573249" y="1845785"/>
                </a:lnTo>
                <a:lnTo>
                  <a:pt x="1490049" y="1896330"/>
                </a:lnTo>
                <a:lnTo>
                  <a:pt x="1401834" y="1938825"/>
                </a:lnTo>
                <a:lnTo>
                  <a:pt x="1309112" y="1972762"/>
                </a:lnTo>
                <a:lnTo>
                  <a:pt x="1212628" y="1997570"/>
                </a:lnTo>
                <a:lnTo>
                  <a:pt x="1162700" y="2006487"/>
                </a:lnTo>
                <a:lnTo>
                  <a:pt x="1112202" y="2012903"/>
                </a:lnTo>
                <a:lnTo>
                  <a:pt x="1060965" y="2016800"/>
                </a:lnTo>
                <a:lnTo>
                  <a:pt x="1009056" y="2018112"/>
                </a:lnTo>
                <a:lnTo>
                  <a:pt x="957147" y="2016800"/>
                </a:lnTo>
                <a:lnTo>
                  <a:pt x="905910" y="2012903"/>
                </a:lnTo>
                <a:lnTo>
                  <a:pt x="855411" y="2006487"/>
                </a:lnTo>
                <a:lnTo>
                  <a:pt x="805484" y="1997570"/>
                </a:lnTo>
                <a:lnTo>
                  <a:pt x="709000" y="1972762"/>
                </a:lnTo>
                <a:lnTo>
                  <a:pt x="616277" y="1938825"/>
                </a:lnTo>
                <a:lnTo>
                  <a:pt x="528062" y="1896330"/>
                </a:lnTo>
                <a:lnTo>
                  <a:pt x="444863" y="1845785"/>
                </a:lnTo>
                <a:lnTo>
                  <a:pt x="367185" y="1787698"/>
                </a:lnTo>
                <a:lnTo>
                  <a:pt x="295534" y="1722578"/>
                </a:lnTo>
                <a:lnTo>
                  <a:pt x="230413" y="1650926"/>
                </a:lnTo>
                <a:lnTo>
                  <a:pt x="172327" y="1573249"/>
                </a:lnTo>
                <a:lnTo>
                  <a:pt x="121782" y="1490049"/>
                </a:lnTo>
                <a:lnTo>
                  <a:pt x="79287" y="1401834"/>
                </a:lnTo>
                <a:lnTo>
                  <a:pt x="45350" y="1309111"/>
                </a:lnTo>
                <a:lnTo>
                  <a:pt x="20541" y="1212628"/>
                </a:lnTo>
                <a:lnTo>
                  <a:pt x="11625" y="1162700"/>
                </a:lnTo>
                <a:lnTo>
                  <a:pt x="5208" y="1112202"/>
                </a:lnTo>
                <a:lnTo>
                  <a:pt x="1312" y="1060965"/>
                </a:lnTo>
                <a:lnTo>
                  <a:pt x="0" y="1009056"/>
                </a:lnTo>
                <a:lnTo>
                  <a:pt x="1312" y="957147"/>
                </a:lnTo>
                <a:lnTo>
                  <a:pt x="5208" y="905910"/>
                </a:lnTo>
                <a:lnTo>
                  <a:pt x="11625" y="855411"/>
                </a:lnTo>
                <a:lnTo>
                  <a:pt x="20541" y="805484"/>
                </a:lnTo>
                <a:lnTo>
                  <a:pt x="45350" y="709000"/>
                </a:lnTo>
                <a:lnTo>
                  <a:pt x="79287" y="616277"/>
                </a:lnTo>
                <a:lnTo>
                  <a:pt x="121782" y="528062"/>
                </a:lnTo>
                <a:lnTo>
                  <a:pt x="172327" y="444863"/>
                </a:lnTo>
                <a:lnTo>
                  <a:pt x="230413" y="367185"/>
                </a:lnTo>
                <a:lnTo>
                  <a:pt x="295534" y="295534"/>
                </a:lnTo>
                <a:lnTo>
                  <a:pt x="367185" y="230413"/>
                </a:lnTo>
                <a:lnTo>
                  <a:pt x="444863" y="172327"/>
                </a:lnTo>
                <a:lnTo>
                  <a:pt x="528062" y="121782"/>
                </a:lnTo>
                <a:lnTo>
                  <a:pt x="616277" y="79287"/>
                </a:lnTo>
                <a:lnTo>
                  <a:pt x="709000" y="45350"/>
                </a:lnTo>
                <a:lnTo>
                  <a:pt x="805484" y="20541"/>
                </a:lnTo>
                <a:lnTo>
                  <a:pt x="855411" y="11625"/>
                </a:lnTo>
                <a:lnTo>
                  <a:pt x="905910" y="5208"/>
                </a:lnTo>
                <a:lnTo>
                  <a:pt x="957147" y="1312"/>
                </a:lnTo>
                <a:lnTo>
                  <a:pt x="1009056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47383" y="2172969"/>
            <a:ext cx="417051" cy="507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51425" y="1695093"/>
            <a:ext cx="545170" cy="545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05691" y="2507647"/>
            <a:ext cx="545170" cy="545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80735" y="3888614"/>
            <a:ext cx="526481" cy="5264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63533" y="3930306"/>
            <a:ext cx="537974" cy="5379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25468" y="3795263"/>
            <a:ext cx="660410" cy="6604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89938" y="1987620"/>
            <a:ext cx="545172" cy="5451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65505" y="1586156"/>
            <a:ext cx="645867" cy="6458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426295" y="2076611"/>
            <a:ext cx="525218" cy="5252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502098" y="3743154"/>
            <a:ext cx="545172" cy="5451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19460" y="1255956"/>
            <a:ext cx="61671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sz="1400" b="1" spc="290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 PROPUESTAS DE SEGUIMIENTO 2022  </a:t>
            </a:r>
            <a:endParaRPr sz="1400" dirty="0">
              <a:solidFill>
                <a:prstClr val="white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4696" y="1267162"/>
            <a:ext cx="55477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tabLst>
                <a:tab pos="5486400" algn="l"/>
              </a:tabLst>
            </a:pPr>
            <a:r>
              <a:rPr sz="1400" b="1" spc="118" dirty="0">
                <a:solidFill>
                  <a:srgbClr val="BD955A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400" b="1" dirty="0">
                <a:solidFill>
                  <a:srgbClr val="BD955A"/>
                </a:solidFill>
                <a:latin typeface="Montserrat" panose="00000500000000000000" pitchFamily="2" charset="0"/>
                <a:cs typeface="Calibri"/>
              </a:rPr>
              <a:t>    </a:t>
            </a:r>
            <a:r>
              <a:rPr sz="1400" b="1" spc="-189" dirty="0">
                <a:solidFill>
                  <a:srgbClr val="BD955A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400" b="1" spc="454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1400" b="1" spc="398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400" b="1" spc="116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400" b="1" spc="367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1400" b="1" spc="473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400" b="1" spc="116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400" b="1" spc="454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1400" b="1" spc="332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400" b="1" spc="393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400" b="1" spc="459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400" b="1" spc="372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400" b="1" spc="123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400" b="1" spc="398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400" b="1" spc="436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400" b="1" spc="377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400" b="1" spc="322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1400" b="1" spc="302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400" b="1" spc="360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1400" b="1" spc="332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400" b="1" spc="472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400" b="1" spc="393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400" b="1" spc="372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400" b="1" spc="118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400" b="1" dirty="0">
                <a:solidFill>
                  <a:prstClr val="white"/>
                </a:solidFill>
                <a:latin typeface="Montserrat" panose="00000500000000000000" pitchFamily="2" charset="0"/>
                <a:cs typeface="Calibri"/>
              </a:rPr>
              <a:t>	</a:t>
            </a:r>
            <a:endParaRPr sz="1400" dirty="0">
              <a:solidFill>
                <a:prstClr val="white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7669" y="2339220"/>
            <a:ext cx="1471020" cy="674115"/>
          </a:xfrm>
          <a:prstGeom prst="rect">
            <a:avLst/>
          </a:prstGeom>
        </p:spPr>
        <p:txBody>
          <a:bodyPr wrap="square" lIns="0" tIns="7937" rIns="0" bIns="0" rtlCol="0">
            <a:noAutofit/>
          </a:bodyPr>
          <a:lstStyle/>
          <a:p>
            <a:pPr algn="ctr">
              <a:lnSpc>
                <a:spcPts val="1250"/>
              </a:lnSpc>
            </a:pPr>
            <a:r>
              <a:rPr sz="1100" b="1" spc="11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Propuestas en</a:t>
            </a:r>
            <a:endParaRPr sz="11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L="735" marR="10414" indent="-725" algn="ctr">
              <a:lnSpc>
                <a:spcPts val="1300"/>
              </a:lnSpc>
              <a:spcBef>
                <a:spcPts val="102"/>
              </a:spcBef>
            </a:pPr>
            <a:r>
              <a:rPr sz="1100" b="1" spc="9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materia de prevención de la violencia</a:t>
            </a:r>
            <a:endParaRPr sz="11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29911" y="2256711"/>
            <a:ext cx="1293965" cy="469899"/>
          </a:xfrm>
          <a:prstGeom prst="rect">
            <a:avLst/>
          </a:prstGeom>
        </p:spPr>
        <p:txBody>
          <a:bodyPr wrap="square" lIns="0" tIns="8890" rIns="0" bIns="0" rtlCol="0">
            <a:noAutofit/>
          </a:bodyPr>
          <a:lstStyle/>
          <a:p>
            <a:pPr algn="ctr">
              <a:lnSpc>
                <a:spcPts val="1200"/>
              </a:lnSpc>
            </a:pPr>
            <a:r>
              <a:rPr sz="1000" b="1" spc="1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Acompañamiento de  la red de pacificación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7430" y="2607150"/>
            <a:ext cx="1751619" cy="774699"/>
          </a:xfrm>
          <a:prstGeom prst="rect">
            <a:avLst/>
          </a:prstGeom>
        </p:spPr>
        <p:txBody>
          <a:bodyPr wrap="square" lIns="0" tIns="8890" rIns="0" bIns="0" rtlCol="0">
            <a:noAutofit/>
          </a:bodyPr>
          <a:lstStyle/>
          <a:p>
            <a:pPr marR="12700" indent="342900" algn="ctr">
              <a:lnSpc>
                <a:spcPts val="1200"/>
              </a:lnSpc>
            </a:pPr>
            <a:r>
              <a:rPr lang="es-MX" sz="1000" b="1" spc="140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Presentación de </a:t>
            </a:r>
            <a:r>
              <a:rPr sz="1000" b="1" spc="84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114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02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122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1000" b="1" spc="65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b="1" spc="88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1000" b="1" spc="112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134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00" b="1" spc="128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95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62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18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m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4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2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1000" b="1" spc="10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8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8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1000" b="1" spc="11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5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00" b="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 </a:t>
            </a:r>
            <a:r>
              <a:rPr sz="1000" b="1" spc="4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6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1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4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0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1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cc</a:t>
            </a:r>
            <a:r>
              <a:rPr sz="1000" b="1" spc="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1000" b="1" spc="11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3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00" b="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 </a:t>
            </a:r>
            <a:r>
              <a:rPr sz="1000" b="1" spc="4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2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g</a:t>
            </a:r>
            <a:r>
              <a:rPr sz="1000" b="1" spc="12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1000" b="1" spc="6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b="1" spc="21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m</a:t>
            </a:r>
            <a:r>
              <a:rPr sz="1000" b="1" spc="6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b="1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2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1000" b="1" spc="9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1000" b="1" spc="13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4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00" b="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 </a:t>
            </a:r>
            <a:r>
              <a:rPr sz="1000" b="1" spc="4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b="1" spc="10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4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4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13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6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b="1" spc="12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1000" b="1" spc="9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b="1" spc="6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b="1" spc="13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ón</a:t>
            </a:r>
            <a:r>
              <a:rPr sz="1000" b="1" spc="6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22</a:t>
            </a:r>
            <a:r>
              <a:rPr sz="1000" b="1" spc="8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5</a:t>
            </a:r>
            <a:r>
              <a:rPr sz="1000" b="1" spc="2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0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37751" y="2654015"/>
            <a:ext cx="1405900" cy="622299"/>
          </a:xfrm>
          <a:prstGeom prst="rect">
            <a:avLst/>
          </a:prstGeom>
        </p:spPr>
        <p:txBody>
          <a:bodyPr wrap="square" lIns="0" tIns="8890" rIns="0" bIns="0" rtlCol="0">
            <a:noAutofit/>
          </a:bodyPr>
          <a:lstStyle/>
          <a:p>
            <a:pPr marL="12700" algn="ctr">
              <a:lnSpc>
                <a:spcPts val="1200"/>
              </a:lnSpc>
            </a:pPr>
            <a:r>
              <a:rPr sz="1000" b="1" spc="9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Encuentro nacional para la revisión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L="12700" marR="262119" algn="ctr">
              <a:lnSpc>
                <a:spcPts val="1200"/>
              </a:lnSpc>
            </a:pPr>
            <a:r>
              <a:rPr sz="1000" b="1" spc="9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del informe de resultados 2021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304" y="3185006"/>
            <a:ext cx="1462092" cy="341883"/>
          </a:xfrm>
          <a:prstGeom prst="rect">
            <a:avLst/>
          </a:prstGeom>
        </p:spPr>
        <p:txBody>
          <a:bodyPr wrap="square" lIns="0" tIns="7937" rIns="0" bIns="0" rtlCol="0">
            <a:noAutofit/>
          </a:bodyPr>
          <a:lstStyle/>
          <a:p>
            <a:pPr marL="12700" marR="2713" algn="ctr">
              <a:lnSpc>
                <a:spcPts val="1250"/>
              </a:lnSpc>
            </a:pPr>
            <a:r>
              <a:rPr lang="es-MX" sz="1100" b="1" spc="85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Crear </a:t>
            </a:r>
            <a:r>
              <a:rPr sz="1100" b="1" spc="85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una</a:t>
            </a:r>
            <a:r>
              <a:rPr sz="1100" b="1" spc="85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red</a:t>
            </a:r>
            <a:r>
              <a:rPr lang="es-MX" sz="11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100" b="1" spc="88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 </a:t>
            </a:r>
            <a:r>
              <a:rPr sz="1100" b="1" spc="8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nivel nacional.</a:t>
            </a:r>
            <a:endParaRPr sz="11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2131" y="2762821"/>
            <a:ext cx="1664227" cy="671067"/>
          </a:xfrm>
          <a:prstGeom prst="rect">
            <a:avLst/>
          </a:prstGeom>
        </p:spPr>
        <p:txBody>
          <a:bodyPr wrap="square" lIns="0" tIns="7937" rIns="0" bIns="0" rtlCol="0">
            <a:noAutofit/>
          </a:bodyPr>
          <a:lstStyle/>
          <a:p>
            <a:pPr marL="12700" marR="12879" algn="ctr">
              <a:lnSpc>
                <a:spcPts val="1250"/>
              </a:lnSpc>
            </a:pPr>
            <a:r>
              <a:rPr sz="1200" b="1" spc="10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Se identificaron</a:t>
            </a:r>
            <a:endParaRPr sz="12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L="12700" algn="ctr">
              <a:lnSpc>
                <a:spcPts val="1300"/>
              </a:lnSpc>
              <a:spcBef>
                <a:spcPts val="77"/>
              </a:spcBef>
            </a:pPr>
            <a:r>
              <a:rPr sz="1200" b="1" spc="10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buenas prácticas realizadas por personas jóvenes.</a:t>
            </a:r>
            <a:endParaRPr sz="12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3512" y="4522439"/>
            <a:ext cx="1477126" cy="622299"/>
          </a:xfrm>
          <a:prstGeom prst="rect">
            <a:avLst/>
          </a:prstGeom>
        </p:spPr>
        <p:txBody>
          <a:bodyPr wrap="square" lIns="0" tIns="8890" rIns="0" bIns="0" rtlCol="0">
            <a:noAutofit/>
          </a:bodyPr>
          <a:lstStyle/>
          <a:p>
            <a:pPr marR="12700" indent="366712" algn="ctr">
              <a:lnSpc>
                <a:spcPts val="1200"/>
              </a:lnSpc>
            </a:pPr>
            <a:r>
              <a:rPr lang="es-MX" sz="1000" b="1" spc="196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Acciones </a:t>
            </a:r>
            <a:r>
              <a:rPr sz="1000" b="1" spc="95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1000" b="1" spc="126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57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rr</a:t>
            </a:r>
            <a:r>
              <a:rPr sz="1000" b="1" spc="75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it</a:t>
            </a:r>
            <a:r>
              <a:rPr sz="1000" b="1" spc="128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57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ri</a:t>
            </a:r>
            <a:r>
              <a:rPr sz="1000" b="1" spc="102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60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b="1" spc="110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30" dirty="0" err="1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73" dirty="0" smtClean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3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en</a:t>
            </a:r>
            <a:r>
              <a:rPr sz="1000" b="1" spc="7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f</a:t>
            </a:r>
            <a:r>
              <a:rPr sz="1000" b="1" spc="14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10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b="1" spc="12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14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00" b="1" spc="12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10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4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14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b="1" spc="10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4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3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1000" b="1" spc="11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1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b="1" spc="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b="1" spc="8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f</a:t>
            </a:r>
            <a:r>
              <a:rPr sz="1000" b="1" spc="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b="1" spc="1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b="1" spc="10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1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b="1" spc="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ó</a:t>
            </a:r>
            <a:r>
              <a:rPr sz="1000" b="1" spc="11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19399" y="4481984"/>
            <a:ext cx="1460216" cy="774699"/>
          </a:xfrm>
          <a:prstGeom prst="rect">
            <a:avLst/>
          </a:prstGeom>
        </p:spPr>
        <p:txBody>
          <a:bodyPr wrap="square" lIns="0" tIns="8890" rIns="0" bIns="0" rtlCol="0">
            <a:noAutofit/>
          </a:bodyPr>
          <a:lstStyle/>
          <a:p>
            <a:pPr marL="12700" algn="ctr">
              <a:lnSpc>
                <a:spcPts val="1200"/>
              </a:lnSpc>
            </a:pPr>
            <a:r>
              <a:rPr sz="1000" b="1" spc="14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6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li</a:t>
            </a:r>
            <a:r>
              <a:rPr sz="1000" b="1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z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8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5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1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b="1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h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4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0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en</a:t>
            </a:r>
            <a:r>
              <a:rPr sz="1000" b="1" spc="1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b="1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1000" b="1" spc="10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en</a:t>
            </a:r>
            <a:r>
              <a:rPr sz="1000" b="1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1000" b="1" spc="5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1000" b="1" spc="13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4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1000" b="1" spc="8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2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1000" b="1" spc="9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1000" b="1" spc="6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6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b="1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6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3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1000" b="1" spc="11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5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10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4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9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di</a:t>
            </a:r>
            <a:r>
              <a:rPr sz="1000" b="1" spc="9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10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1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ñ</a:t>
            </a:r>
            <a:r>
              <a:rPr sz="1000" b="1" spc="10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8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4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6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b="1" spc="10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9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6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6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lí</a:t>
            </a:r>
            <a:r>
              <a:rPr sz="1000" b="1" spc="11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1000" b="1" spc="10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0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9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1000" b="1" spc="5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3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de</a:t>
            </a:r>
            <a:r>
              <a:rPr sz="1000" b="1" spc="6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12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11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cc</a:t>
            </a:r>
            <a:r>
              <a:rPr sz="1000" b="1" spc="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1000" b="1" spc="14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ón</a:t>
            </a:r>
            <a:r>
              <a:rPr sz="1000" b="1" spc="5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sz="1000" b="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 </a:t>
            </a:r>
            <a:r>
              <a:rPr sz="1000" b="1" spc="4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1000" b="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000" b="1" spc="19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000" b="1" spc="5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1000" b="1" spc="11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1000" b="1" spc="14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270" y="4500407"/>
            <a:ext cx="1715386" cy="1003299"/>
          </a:xfrm>
          <a:prstGeom prst="rect">
            <a:avLst/>
          </a:prstGeom>
        </p:spPr>
        <p:txBody>
          <a:bodyPr wrap="square" lIns="0" tIns="7937" rIns="0" bIns="0" rtlCol="0">
            <a:noAutofit/>
          </a:bodyPr>
          <a:lstStyle/>
          <a:p>
            <a:pPr marR="13534" algn="ctr">
              <a:lnSpc>
                <a:spcPts val="1250"/>
              </a:lnSpc>
            </a:pPr>
            <a:r>
              <a:rPr sz="900" b="1" spc="8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Se creó un  vinculo</a:t>
            </a:r>
            <a:endParaRPr sz="9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R="12700" indent="309562" algn="ctr">
              <a:lnSpc>
                <a:spcPts val="1300"/>
              </a:lnSpc>
              <a:spcBef>
                <a:spcPts val="102"/>
              </a:spcBef>
            </a:pPr>
            <a:r>
              <a:rPr sz="900" b="1" spc="6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900" b="1" spc="12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900" b="1" spc="10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900" b="1" spc="8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tit</a:t>
            </a:r>
            <a:r>
              <a:rPr sz="900" b="1" spc="12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u</a:t>
            </a:r>
            <a:r>
              <a:rPr sz="900" b="1" spc="9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900" b="1" spc="6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900" b="1" spc="12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900" b="1" spc="12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900" b="1" spc="11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900" b="1" spc="5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900" b="1" spc="9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900" b="1" spc="1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9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900" b="1" spc="11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900" b="1" spc="4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900" b="1" spc="13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900" b="1" spc="11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900" b="1" spc="8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900" b="1" spc="10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900" b="1" spc="12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900" b="1" spc="12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900" b="1" spc="11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900" b="1" spc="9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900" b="1" spc="5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j</a:t>
            </a:r>
            <a:r>
              <a:rPr sz="900" b="1" spc="12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ó</a:t>
            </a:r>
            <a:r>
              <a:rPr sz="900" b="1" spc="12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v</a:t>
            </a:r>
            <a:r>
              <a:rPr sz="900" b="1" spc="11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900" b="1" spc="12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900" b="1" spc="11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900" b="1" spc="9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900" b="1" spc="9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900" b="1" spc="13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de</a:t>
            </a:r>
            <a:r>
              <a:rPr sz="900" b="1" spc="6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900" b="1" spc="10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900" b="1" spc="6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900" b="1" spc="21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g</a:t>
            </a:r>
            <a:r>
              <a:rPr sz="900" b="1" spc="10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900" b="1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900" b="1" spc="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900" b="1" spc="17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z</a:t>
            </a:r>
            <a:r>
              <a:rPr sz="900" b="1" spc="10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900" b="1" spc="1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900" b="1" spc="5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9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900" b="1" spc="11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n</a:t>
            </a:r>
            <a:r>
              <a:rPr sz="900" b="1" spc="11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900" b="1" spc="13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900" b="1" spc="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900" b="1" spc="10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900" b="1" spc="7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900" b="1" spc="13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v</a:t>
            </a:r>
            <a:r>
              <a:rPr sz="900" b="1" spc="7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il</a:t>
            </a:r>
            <a:r>
              <a:rPr sz="900" b="1" spc="12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900" b="1" spc="11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900" b="1" spc="6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,</a:t>
            </a:r>
            <a:r>
              <a:rPr sz="900" b="1" spc="3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900" b="1" spc="10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900" b="1" spc="14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900" b="1" spc="7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</a:t>
            </a:r>
            <a:r>
              <a:rPr sz="900" b="1" spc="12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900" b="1" spc="10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900" b="1" spc="9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t</a:t>
            </a:r>
            <a:r>
              <a:rPr sz="900" b="1" spc="7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900" b="1" spc="13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v</a:t>
            </a:r>
            <a:r>
              <a:rPr sz="900" b="1" spc="14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900" b="1" spc="10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900" b="1" spc="11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900" b="1" spc="12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y</a:t>
            </a:r>
            <a:r>
              <a:rPr sz="900" b="1" spc="5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900" b="1" spc="84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líd</a:t>
            </a:r>
            <a:r>
              <a:rPr sz="900" b="1" spc="10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900" b="1" spc="81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900" b="1" spc="10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e</a:t>
            </a:r>
            <a:r>
              <a:rPr sz="900" b="1" spc="9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900" b="1" spc="6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900" b="1" spc="17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c</a:t>
            </a:r>
            <a:r>
              <a:rPr sz="9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900" b="1" spc="18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m</a:t>
            </a:r>
            <a:r>
              <a:rPr sz="900" b="1" spc="10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un</a:t>
            </a:r>
            <a:r>
              <a:rPr sz="900" b="1" spc="7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it</a:t>
            </a:r>
            <a:r>
              <a:rPr sz="900" b="1" spc="113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900" b="1" spc="5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ri</a:t>
            </a:r>
            <a:r>
              <a:rPr sz="900" b="1" spc="117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900" b="1" spc="135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900" b="1" spc="1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.</a:t>
            </a:r>
            <a:endParaRPr sz="9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4291" y="4554144"/>
            <a:ext cx="2278220" cy="1183131"/>
          </a:xfrm>
          <a:prstGeom prst="rect">
            <a:avLst/>
          </a:prstGeom>
        </p:spPr>
        <p:txBody>
          <a:bodyPr wrap="square" lIns="0" tIns="7937" rIns="0" bIns="0" rtlCol="0">
            <a:noAutofit/>
          </a:bodyPr>
          <a:lstStyle/>
          <a:p>
            <a:pPr marL="12700" marR="12879" algn="ctr">
              <a:lnSpc>
                <a:spcPts val="1250"/>
              </a:lnSpc>
            </a:pPr>
            <a:r>
              <a:rPr sz="1000" b="1" spc="102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Se realizó esta estrategia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  <a:p>
            <a:pPr marL="12700" algn="ctr">
              <a:lnSpc>
                <a:spcPct val="99995"/>
              </a:lnSpc>
              <a:spcBef>
                <a:spcPts val="27"/>
              </a:spcBef>
            </a:pPr>
            <a:r>
              <a:rPr sz="1000" b="1" spc="96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desde el enfoque de  la resolución 2250 que promueve que desde el Consejo de  Seguridad se reconozca la participación de  las personas jóvenes.</a:t>
            </a:r>
            <a:endParaRPr sz="1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2050" y="5301265"/>
            <a:ext cx="1351597" cy="152399"/>
          </a:xfrm>
          <a:prstGeom prst="rect">
            <a:avLst/>
          </a:prstGeom>
        </p:spPr>
        <p:txBody>
          <a:bodyPr wrap="square" lIns="0" tIns="7270" rIns="0" bIns="0" rtlCol="0">
            <a:noAutofit/>
          </a:bodyPr>
          <a:lstStyle/>
          <a:p>
            <a:pPr marL="12700" algn="ctr"/>
            <a:r>
              <a:rPr b="1" spc="10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DIÁLOGO REGIÓN 3</a:t>
            </a:r>
            <a:r>
              <a:rPr spc="108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.</a:t>
            </a:r>
            <a:endParaRPr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63031" y="5310147"/>
            <a:ext cx="1615569" cy="222069"/>
          </a:xfrm>
          <a:prstGeom prst="rect">
            <a:avLst/>
          </a:prstGeom>
        </p:spPr>
        <p:txBody>
          <a:bodyPr wrap="square" lIns="0" tIns="7270" rIns="0" bIns="0" rtlCol="0">
            <a:noAutofit/>
          </a:bodyPr>
          <a:lstStyle/>
          <a:p>
            <a:pPr marL="12700" algn="ctr"/>
            <a:r>
              <a:rPr sz="2000" b="1" spc="10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DIÁLOGO REGIÓN 4</a:t>
            </a:r>
            <a:r>
              <a:rPr sz="2000" spc="109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39" name="object 9"/>
          <p:cNvSpPr/>
          <p:nvPr/>
        </p:nvSpPr>
        <p:spPr>
          <a:xfrm>
            <a:off x="1579905" y="580290"/>
            <a:ext cx="2732530" cy="6995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25"/>
          <p:cNvSpPr/>
          <p:nvPr/>
        </p:nvSpPr>
        <p:spPr>
          <a:xfrm>
            <a:off x="9967484" y="328353"/>
            <a:ext cx="1546435" cy="861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7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bject 9"/>
          <p:cNvSpPr/>
          <p:nvPr/>
        </p:nvSpPr>
        <p:spPr>
          <a:xfrm>
            <a:off x="1610777" y="612354"/>
            <a:ext cx="2732530" cy="69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object 25"/>
          <p:cNvSpPr/>
          <p:nvPr/>
        </p:nvSpPr>
        <p:spPr>
          <a:xfrm>
            <a:off x="9967484" y="450046"/>
            <a:ext cx="1546435" cy="861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673857" y="1806405"/>
            <a:ext cx="58855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OBJETIVO GENERAL</a:t>
            </a:r>
          </a:p>
          <a:p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Identificar a personas jóvenes pacificadoras para incidir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en el </a:t>
            </a:r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cumplimiento de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las resoluciones </a:t>
            </a:r>
            <a:r>
              <a:rPr lang="es-MX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2250 (2015), 2419 (2018) y 2535 (2020</a:t>
            </a:r>
            <a:r>
              <a:rPr lang="es-MX" sz="16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) de la ONU</a:t>
            </a:r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, sobre el involucramiento de las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juventudes en </a:t>
            </a:r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la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consolidación y sostenimiento de la paz.</a:t>
            </a:r>
          </a:p>
          <a:p>
            <a:pPr algn="just"/>
            <a:endParaRPr lang="es-MX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s-MX" sz="2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OBJETIVOS ESPECÍFICOS</a:t>
            </a:r>
          </a:p>
          <a:p>
            <a:pPr algn="just"/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Capacitar a 100 personas jóvenes en materia de incidencia, construcción de paz y mapeo de actores.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Fortalecer las acciones que realizan las organizaciones civiles y colectivos de personas jóvenes de las 32 entidades federativas.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Identificar las mejores prácticas de organizaciones civiles y colectivos en materia de pacificación.</a:t>
            </a:r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10429" r="12822" b="13663"/>
          <a:stretch/>
        </p:blipFill>
        <p:spPr>
          <a:xfrm>
            <a:off x="6904762" y="2707043"/>
            <a:ext cx="3592177" cy="2476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842166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2493</Words>
  <Application>Microsoft Office PowerPoint</Application>
  <PresentationFormat>Panorámica</PresentationFormat>
  <Paragraphs>352</Paragraphs>
  <Slides>23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14</vt:i4>
      </vt:variant>
      <vt:variant>
        <vt:lpstr>Títulos de diapositiva</vt:lpstr>
      </vt:variant>
      <vt:variant>
        <vt:i4>23</vt:i4>
      </vt:variant>
    </vt:vector>
  </HeadingPairs>
  <TitlesOfParts>
    <vt:vector size="43" baseType="lpstr">
      <vt:lpstr>Arial</vt:lpstr>
      <vt:lpstr>Bronova</vt:lpstr>
      <vt:lpstr>Calibri</vt:lpstr>
      <vt:lpstr>Calibri Light</vt:lpstr>
      <vt:lpstr>Montserrat</vt:lpstr>
      <vt:lpstr>Times New Roman</vt:lpstr>
      <vt:lpstr>1_Tema de Office</vt:lpstr>
      <vt:lpstr>2_Tema de Office</vt:lpstr>
      <vt:lpstr>4_Tema de Office</vt:lpstr>
      <vt:lpstr>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Xochitl Daniela Mejía Pacheco</dc:creator>
  <cp:lastModifiedBy>Xochitl Daniela Mejía Pacheco</cp:lastModifiedBy>
  <cp:revision>60</cp:revision>
  <cp:lastPrinted>2023-11-23T17:26:23Z</cp:lastPrinted>
  <dcterms:created xsi:type="dcterms:W3CDTF">2022-08-11T22:23:46Z</dcterms:created>
  <dcterms:modified xsi:type="dcterms:W3CDTF">2023-11-23T18:02:36Z</dcterms:modified>
</cp:coreProperties>
</file>