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9925050" cy="6797675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oVxIoUp3CpkIchzcduNwcTOII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300855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1898" y="1"/>
            <a:ext cx="4300855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6700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505" y="3271381"/>
            <a:ext cx="794004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6612"/>
            <a:ext cx="4300855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d152f750d_0_110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9d152f750d_0_110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9d152f750d_0_110:notes"/>
          <p:cNvSpPr txBox="1"/>
          <p:nvPr>
            <p:ph idx="12" type="sldNum"/>
          </p:nvPr>
        </p:nvSpPr>
        <p:spPr>
          <a:xfrm>
            <a:off x="5621898" y="6456612"/>
            <a:ext cx="43008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d152f750d_0_7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9d152f750d_0_7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cd72303fa_0_52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10cd72303fa_0_52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e5040a105_0_14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e5040a105_0_14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e5040a105_0_116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8e5040a105_0_116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e5040a105_0_215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8e5040a105_0_215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e5040a105_0_126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8e5040a105_0_126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b0205cc06_0_33:notes"/>
          <p:cNvSpPr txBox="1"/>
          <p:nvPr>
            <p:ph idx="1" type="body"/>
          </p:nvPr>
        </p:nvSpPr>
        <p:spPr>
          <a:xfrm>
            <a:off x="992505" y="3271381"/>
            <a:ext cx="79401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10b0205cc06_0_33:notes"/>
          <p:cNvSpPr/>
          <p:nvPr>
            <p:ph idx="2" type="sldImg"/>
          </p:nvPr>
        </p:nvSpPr>
        <p:spPr>
          <a:xfrm>
            <a:off x="2924175" y="849313"/>
            <a:ext cx="40767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90a3454a0_0_6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090a3454a0_0_6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090a3454a0_0_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" name="Google Shape;17;g1090a3454a0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32400"/>
            <a:ext cx="12192005" cy="705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1090a3454a0_0_63"/>
          <p:cNvPicPr preferRelativeResize="0"/>
          <p:nvPr/>
        </p:nvPicPr>
        <p:blipFill rotWithShape="1">
          <a:blip r:embed="rId3">
            <a:alphaModFix/>
          </a:blip>
          <a:srcRect b="4820" l="-8160" r="8159" t="-4820"/>
          <a:stretch/>
        </p:blipFill>
        <p:spPr>
          <a:xfrm>
            <a:off x="5137802" y="5728000"/>
            <a:ext cx="1798866" cy="101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90a3454a0_0_10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090a3454a0_0_10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090a3454a0_0_1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90a3454a0_0_1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90a3454a0_0_10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8" name="Google Shape;58;g1090a3454a0_0_10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g1090a3454a0_0_1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1090a3454a0_0_1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1090a3454a0_0_1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9ac4085f0_0_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09ac4085f0_0_5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109ac4085f0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090a3454a0_0_6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090a3454a0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090a3454a0_0_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090a3454a0_0_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090a3454a0_0_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090a3454a0_0_7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090a3454a0_0_7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090a3454a0_0_7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090a3454a0_0_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090a3454a0_0_8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090a3454a0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090a3454a0_0_8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090a3454a0_0_8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090a3454a0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090a3454a0_0_8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090a3454a0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90a3454a0_0_9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090a3454a0_0_9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090a3454a0_0_9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090a3454a0_0_9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090a3454a0_0_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90a3454a0_0_9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090a3454a0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90a3454a0_0_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090a3454a0_0_5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090a3454a0_0_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s://www.un.org/youthenvoy/wp-content/uploads/2022/04/Examples-on-Advancing-Youth-Peace-and-Security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hyperlink" Target="https://www.un.org/youthenvoy/wp-content/uploads/2022/04/Examples-on-Advancing-Youth-Peace-and-Security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hyperlink" Target="https://www.un.org/youthenvoy/wp-content/uploads/2022/04/Examples-on-Advancing-Youth-Peace-and-Security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d152f750d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7" name="Google Shape;147;g29d152f750d_0_110"/>
          <p:cNvSpPr txBox="1"/>
          <p:nvPr/>
        </p:nvSpPr>
        <p:spPr>
          <a:xfrm>
            <a:off x="2358075" y="2584650"/>
            <a:ext cx="8484900" cy="1565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FF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dk1"/>
                </a:solidFill>
              </a:rPr>
              <a:t>Aplicación de la agenda sobre la juventud, la paz y la seguridad a nivel nacional - Guía para funcionarios públicos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400">
                <a:solidFill>
                  <a:schemeClr val="accent1"/>
                </a:solidFill>
              </a:rPr>
              <a:t>Opciones de implementación</a:t>
            </a:r>
            <a:endParaRPr b="1" i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d152f750d_0_7"/>
          <p:cNvSpPr txBox="1"/>
          <p:nvPr>
            <p:ph idx="1" type="body"/>
          </p:nvPr>
        </p:nvSpPr>
        <p:spPr>
          <a:xfrm>
            <a:off x="196975" y="258425"/>
            <a:ext cx="11408100" cy="5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35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058"/>
              <a:buNone/>
            </a:pPr>
            <a:r>
              <a:rPr b="1" lang="es-ES" sz="1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Instituciones que desarrollaron la guía </a:t>
            </a:r>
            <a:endParaRPr b="1" sz="13600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Academia </a:t>
            </a: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Folke Bernadotte, Suecia </a:t>
            </a:r>
            <a:endParaRPr sz="9600"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Oficina de la Enviada de Juventud del Secretario General de Naciones Unidas</a:t>
            </a:r>
            <a:endParaRPr sz="9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Search for Common Ground</a:t>
            </a:r>
            <a:endParaRPr sz="9600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Estado de Catar</a:t>
            </a:r>
            <a:endParaRPr sz="9600"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Departamento de Asuntos Políticos y de Consolidación de la Paz de las Naciones Unidas - Oficina de Apoyo a la Consolidación de la Paz (DPPA/PBSO)</a:t>
            </a:r>
            <a:endParaRPr sz="9600"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Fondo de Población de las Naciones Unidas (UNFPA)</a:t>
            </a:r>
            <a:endParaRPr sz="9600"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United Network of Young Peacebuilders</a:t>
            </a:r>
            <a:endParaRPr sz="9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5065" lvl="1" marL="68580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•"/>
            </a:pP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Coalición Mundial sobre la Juventud, la Paz y la Seguridad </a:t>
            </a:r>
            <a:r>
              <a:rPr lang="es-ES" sz="9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grupo de trabajo especial.</a:t>
            </a:r>
            <a:endParaRPr sz="9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1" marL="457559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9090"/>
              <a:buNone/>
            </a:pPr>
            <a:r>
              <a:t/>
            </a:r>
            <a:endParaRPr sz="11000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53" name="Google Shape;153;g29d152f750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6568" y="-80659"/>
            <a:ext cx="1357463" cy="14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9d152f75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875" y="5500563"/>
            <a:ext cx="1357450" cy="13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9d152f750d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4125" y="5797498"/>
            <a:ext cx="1357449" cy="76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9d152f750d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6262" y="5797512"/>
            <a:ext cx="763575" cy="7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9d152f750d_0_7"/>
          <p:cNvPicPr preferRelativeResize="0"/>
          <p:nvPr/>
        </p:nvPicPr>
        <p:blipFill rotWithShape="1">
          <a:blip r:embed="rId7">
            <a:alphaModFix/>
          </a:blip>
          <a:srcRect b="25868" l="-5994" r="8679" t="25865"/>
          <a:stretch/>
        </p:blipFill>
        <p:spPr>
          <a:xfrm>
            <a:off x="3826950" y="5797506"/>
            <a:ext cx="1658000" cy="82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9d152f750d_0_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01865" y="5797500"/>
            <a:ext cx="1658010" cy="7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9d152f750d_0_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89012" y="5871949"/>
            <a:ext cx="1808025" cy="61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9d152f750d_0_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9100" y="5797488"/>
            <a:ext cx="2858931" cy="7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0cd72303fa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4526" y="95607"/>
            <a:ext cx="1357463" cy="14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0cd72303fa_0_52"/>
          <p:cNvSpPr txBox="1"/>
          <p:nvPr/>
        </p:nvSpPr>
        <p:spPr>
          <a:xfrm>
            <a:off x="1486825" y="380725"/>
            <a:ext cx="9523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</a:t>
            </a:r>
            <a:r>
              <a:rPr b="1" lang="es-E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pítulo 2</a:t>
            </a:r>
            <a:r>
              <a:rPr b="1" i="0" lang="es-E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b="1" i="0" sz="3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Possible ways to implement the YPS Agenda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0cd72303fa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619" y="1328925"/>
            <a:ext cx="5569382" cy="542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0cd72303fa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29188" y="186112"/>
            <a:ext cx="1214374" cy="14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0cd72303fa_0_52"/>
          <p:cNvSpPr txBox="1"/>
          <p:nvPr/>
        </p:nvSpPr>
        <p:spPr>
          <a:xfrm>
            <a:off x="238550" y="2126975"/>
            <a:ext cx="715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➔"/>
            </a:pPr>
            <a:r>
              <a:rPr b="1" lang="es-ES" sz="3300">
                <a:latin typeface="Roboto"/>
                <a:ea typeface="Roboto"/>
                <a:cs typeface="Roboto"/>
                <a:sym typeface="Roboto"/>
              </a:rPr>
              <a:t>Hojas de ruta, planes y marcos</a:t>
            </a:r>
            <a:endParaRPr b="0" i="1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10cd72303fa_0_52"/>
          <p:cNvSpPr txBox="1"/>
          <p:nvPr/>
        </p:nvSpPr>
        <p:spPr>
          <a:xfrm>
            <a:off x="238550" y="2819675"/>
            <a:ext cx="71562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➔"/>
            </a:pPr>
            <a:r>
              <a:rPr b="1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</a:t>
            </a:r>
            <a:r>
              <a:rPr b="1" lang="es-ES" sz="3300">
                <a:latin typeface="Roboto"/>
                <a:ea typeface="Roboto"/>
                <a:cs typeface="Roboto"/>
                <a:sym typeface="Roboto"/>
              </a:rPr>
              <a:t>íticas y programas</a:t>
            </a:r>
            <a:endParaRPr b="1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➔"/>
            </a:pPr>
            <a:r>
              <a:rPr b="1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</a:t>
            </a:r>
            <a:r>
              <a:rPr b="1" lang="es-ES" sz="3300">
                <a:latin typeface="Roboto"/>
                <a:ea typeface="Roboto"/>
                <a:cs typeface="Roboto"/>
                <a:sym typeface="Roboto"/>
              </a:rPr>
              <a:t>yectos</a:t>
            </a:r>
            <a:endParaRPr b="1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➔"/>
            </a:pPr>
            <a:r>
              <a:rPr b="1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Servic</a:t>
            </a:r>
            <a:r>
              <a:rPr b="1" lang="es-ES" sz="3300">
                <a:latin typeface="Roboto"/>
                <a:ea typeface="Roboto"/>
                <a:cs typeface="Roboto"/>
                <a:sym typeface="Roboto"/>
              </a:rPr>
              <a:t>ios</a:t>
            </a:r>
            <a:endParaRPr b="1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1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0cd72303fa_0_52"/>
          <p:cNvSpPr txBox="1"/>
          <p:nvPr/>
        </p:nvSpPr>
        <p:spPr>
          <a:xfrm>
            <a:off x="72650" y="4901500"/>
            <a:ext cx="7156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600" u="sng"/>
              <a:t>No existe una única opción</a:t>
            </a:r>
            <a:r>
              <a:rPr i="1" lang="es-ES" sz="1800"/>
              <a:t> o un único camino para aplicar la agenda. Una </a:t>
            </a:r>
            <a:r>
              <a:rPr b="1" i="1" lang="es-ES" sz="2200"/>
              <a:t>combinación</a:t>
            </a:r>
            <a:r>
              <a:rPr i="1" lang="es-ES" sz="2200"/>
              <a:t> </a:t>
            </a:r>
            <a:r>
              <a:rPr i="1" lang="es-ES" sz="1800"/>
              <a:t>de acciones a diferentes niveles permite responder mejor a las diversas prioridades y necesidades de su contexto, especialmente de las juventudes. </a:t>
            </a:r>
            <a:endParaRPr i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8e5040a105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4526" y="95607"/>
            <a:ext cx="1357463" cy="14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8e5040a105_0_14"/>
          <p:cNvSpPr txBox="1"/>
          <p:nvPr/>
        </p:nvSpPr>
        <p:spPr>
          <a:xfrm>
            <a:off x="1486825" y="380725"/>
            <a:ext cx="7631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Ejemplo 1: Hoja de ruta, planes y marcos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E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 de Acción de Finlandia de Juventud, Paz y Seguridad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8e5040a105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188" y="186112"/>
            <a:ext cx="1214374" cy="1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8e5040a105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7925" y="1496050"/>
            <a:ext cx="2731902" cy="38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8e5040a105_0_14"/>
          <p:cNvPicPr preferRelativeResize="0"/>
          <p:nvPr/>
        </p:nvPicPr>
        <p:blipFill rotWithShape="1">
          <a:blip r:embed="rId6">
            <a:alphaModFix/>
          </a:blip>
          <a:srcRect b="0" l="0" r="0" t="23646"/>
          <a:stretch/>
        </p:blipFill>
        <p:spPr>
          <a:xfrm>
            <a:off x="5404075" y="4340575"/>
            <a:ext cx="5326700" cy="22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8e5040a105_0_14"/>
          <p:cNvSpPr txBox="1"/>
          <p:nvPr/>
        </p:nvSpPr>
        <p:spPr>
          <a:xfrm>
            <a:off x="275950" y="2293950"/>
            <a:ext cx="8991600" cy="22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8"/>
              <a:buChar char="-"/>
            </a:pPr>
            <a:r>
              <a:rPr lang="es-ES" sz="2008">
                <a:solidFill>
                  <a:schemeClr val="dk1"/>
                </a:solidFill>
              </a:rPr>
              <a:t>Usaron el modelo de implementación de la agenda de </a:t>
            </a:r>
            <a:r>
              <a:rPr b="1" lang="es-ES" sz="2008">
                <a:solidFill>
                  <a:schemeClr val="dk1"/>
                </a:solidFill>
              </a:rPr>
              <a:t>Mujeres,Paz  y Seguridad </a:t>
            </a:r>
            <a:endParaRPr b="1" sz="2008">
              <a:solidFill>
                <a:schemeClr val="dk1"/>
              </a:solidFill>
            </a:endParaRPr>
          </a:p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8"/>
              <a:buChar char="-"/>
            </a:pPr>
            <a:r>
              <a:rPr b="1" lang="es-ES" sz="2008">
                <a:solidFill>
                  <a:schemeClr val="dk1"/>
                </a:solidFill>
              </a:rPr>
              <a:t>Participación</a:t>
            </a:r>
            <a:r>
              <a:rPr lang="es-ES" sz="2008">
                <a:solidFill>
                  <a:schemeClr val="dk1"/>
                </a:solidFill>
              </a:rPr>
              <a:t> de las juventudes de forma central</a:t>
            </a:r>
            <a:endParaRPr sz="2008">
              <a:solidFill>
                <a:schemeClr val="dk1"/>
              </a:solidFill>
            </a:endParaRPr>
          </a:p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8"/>
              <a:buChar char="-"/>
            </a:pPr>
            <a:r>
              <a:rPr b="1" lang="es-ES" sz="2008">
                <a:solidFill>
                  <a:schemeClr val="dk1"/>
                </a:solidFill>
              </a:rPr>
              <a:t>Sinergias </a:t>
            </a:r>
            <a:r>
              <a:rPr lang="es-ES" sz="2008">
                <a:solidFill>
                  <a:schemeClr val="dk1"/>
                </a:solidFill>
              </a:rPr>
              <a:t>con políticas domésticas relevantes para la participación juvenil y su bienestar  </a:t>
            </a:r>
            <a:endParaRPr sz="2008">
              <a:solidFill>
                <a:schemeClr val="dk1"/>
              </a:solidFill>
            </a:endParaRPr>
          </a:p>
          <a:p>
            <a:pPr indent="-35611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8"/>
              <a:buChar char="-"/>
            </a:pPr>
            <a:r>
              <a:rPr lang="es-ES" sz="2008">
                <a:solidFill>
                  <a:schemeClr val="dk1"/>
                </a:solidFill>
              </a:rPr>
              <a:t>Enfoque de </a:t>
            </a:r>
            <a:r>
              <a:rPr b="1" lang="es-ES" sz="2008">
                <a:solidFill>
                  <a:schemeClr val="dk1"/>
                </a:solidFill>
              </a:rPr>
              <a:t>toda la política gubernamental</a:t>
            </a:r>
            <a:endParaRPr b="1" sz="370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8e5040a105_0_14"/>
          <p:cNvSpPr txBox="1"/>
          <p:nvPr/>
        </p:nvSpPr>
        <p:spPr>
          <a:xfrm>
            <a:off x="360425" y="5920950"/>
            <a:ext cx="499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</a:t>
            </a:r>
            <a:r>
              <a:rPr lang="es-ES" sz="1100" u="sng">
                <a:solidFill>
                  <a:schemeClr val="hlink"/>
                </a:solidFill>
                <a:hlinkClick r:id="rId7"/>
              </a:rPr>
              <a:t>Examples-on-Advancing-Youth-Peace-and-Security.pdf (un.org)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8e5040a105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4526" y="95607"/>
            <a:ext cx="1357463" cy="14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8e5040a105_0_116"/>
          <p:cNvSpPr txBox="1"/>
          <p:nvPr/>
        </p:nvSpPr>
        <p:spPr>
          <a:xfrm>
            <a:off x="1486825" y="380725"/>
            <a:ext cx="9523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Ejemplo 2: Política y programa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E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Política Pública de la Persona Joven 2020-2024 - Costa Rica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8e5040a105_0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188" y="186112"/>
            <a:ext cx="1214374" cy="14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8e5040a105_0_116"/>
          <p:cNvSpPr txBox="1"/>
          <p:nvPr/>
        </p:nvSpPr>
        <p:spPr>
          <a:xfrm>
            <a:off x="275950" y="1751075"/>
            <a:ext cx="7869300" cy="5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42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8"/>
              <a:buChar char="-"/>
            </a:pPr>
            <a:r>
              <a:rPr lang="es-ES" sz="1650">
                <a:solidFill>
                  <a:srgbClr val="202124"/>
                </a:solidFill>
              </a:rPr>
              <a:t>Es una política desarrollada por el Sistema Nacional de Juventud que funciona como estrategia para la articulación interinstitucional y coordinación de los </a:t>
            </a:r>
            <a:r>
              <a:rPr b="1" lang="es-ES" sz="1650">
                <a:solidFill>
                  <a:srgbClr val="202124"/>
                </a:solidFill>
              </a:rPr>
              <a:t>servicios y las ofertas programáticas</a:t>
            </a:r>
            <a:r>
              <a:rPr lang="es-ES" sz="1650">
                <a:solidFill>
                  <a:srgbClr val="202124"/>
                </a:solidFill>
              </a:rPr>
              <a:t>, en coordinación con la Estrategia Nacional Puente al Desarrollo - Agenda Nacional de Prevención de la Violencia y Promoción de la Paz Social 2019-2022 - Estas dependen del Ministerio de Cultura y Juventud (MCJ)</a:t>
            </a:r>
            <a:endParaRPr b="1" sz="2500">
              <a:solidFill>
                <a:schemeClr val="dk1"/>
              </a:solidFill>
            </a:endParaRPr>
          </a:p>
          <a:p>
            <a:pPr indent="-39421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8"/>
              <a:buChar char="-"/>
            </a:pPr>
            <a:r>
              <a:rPr lang="es-ES" sz="1650">
                <a:solidFill>
                  <a:srgbClr val="202124"/>
                </a:solidFill>
              </a:rPr>
              <a:t>Programas formativos de emprendimiento, </a:t>
            </a:r>
            <a:endParaRPr sz="1650">
              <a:solidFill>
                <a:srgbClr val="202124"/>
              </a:solidFill>
            </a:endParaRPr>
          </a:p>
          <a:p>
            <a:pPr indent="-39421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8"/>
              <a:buChar char="-"/>
            </a:pPr>
            <a:r>
              <a:rPr lang="es-ES" sz="1650">
                <a:solidFill>
                  <a:srgbClr val="202124"/>
                </a:solidFill>
              </a:rPr>
              <a:t>Programas de participación ciudadana (Festivales Inclusivos, Encuentro Nacional de Juventudes), </a:t>
            </a:r>
            <a:endParaRPr sz="1650">
              <a:solidFill>
                <a:srgbClr val="202124"/>
              </a:solidFill>
            </a:endParaRPr>
          </a:p>
          <a:p>
            <a:pPr indent="-39421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8"/>
              <a:buChar char="-"/>
            </a:pPr>
            <a:r>
              <a:rPr lang="es-ES" sz="1650">
                <a:solidFill>
                  <a:srgbClr val="202124"/>
                </a:solidFill>
              </a:rPr>
              <a:t>Programas de formación en artes y en promoción de la cultura de paz (involucramiento comunal) y la lectura, </a:t>
            </a:r>
            <a:endParaRPr sz="1650">
              <a:solidFill>
                <a:srgbClr val="202124"/>
              </a:solidFill>
            </a:endParaRPr>
          </a:p>
          <a:p>
            <a:pPr indent="-39421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8"/>
              <a:buChar char="-"/>
            </a:pPr>
            <a:r>
              <a:rPr lang="es-ES" sz="1650">
                <a:solidFill>
                  <a:srgbClr val="202124"/>
                </a:solidFill>
              </a:rPr>
              <a:t>Programa de Centros Cívicos por la Paz (formación, promoción de la participación ciudadana, reconocimiento y ejercicio de derechos).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91" name="Google Shape;191;g28e5040a105_0_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7100" y="1915300"/>
            <a:ext cx="3305575" cy="33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8e5040a105_0_116"/>
          <p:cNvSpPr txBox="1"/>
          <p:nvPr/>
        </p:nvSpPr>
        <p:spPr>
          <a:xfrm>
            <a:off x="453100" y="6291650"/>
            <a:ext cx="776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Fuentes: Anexo de la Guía </a:t>
            </a:r>
            <a:r>
              <a:rPr lang="es-ES" sz="1100" u="sng">
                <a:solidFill>
                  <a:schemeClr val="hlink"/>
                </a:solidFill>
                <a:hlinkClick r:id="rId6"/>
              </a:rPr>
              <a:t>Examples-on-Advancing-Youth-Peace-and-Security.pdf (un.org)</a:t>
            </a:r>
            <a:r>
              <a:rPr lang="es-ES"/>
              <a:t> y Ministerio de Cultura y Juventud de Costa Rica: https://mcj.go.cr/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e5040a105_0_215"/>
          <p:cNvSpPr txBox="1"/>
          <p:nvPr>
            <p:ph idx="1" type="body"/>
          </p:nvPr>
        </p:nvSpPr>
        <p:spPr>
          <a:xfrm>
            <a:off x="601575" y="2281450"/>
            <a:ext cx="7160700" cy="3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-"/>
            </a:pP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sobre temas de seguridad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 en cooperación con la Facultad de Ciencias Políticas y la Facultad de Estudios de Seguridad de la Universidad de Belgrado.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-"/>
            </a:pP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Producción de artículos sobre temas específicos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: policía comunitaria, 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ciberseguridad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, igualdad de género en el sector de seguridad en Wikipedia - primeras entradas en lengua serbia.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-"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Proyecto apoyado y premiado por la OSCE - la Organización de Seguridad y Cooperación de Europa.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8"/>
          </a:p>
        </p:txBody>
      </p:sp>
      <p:sp>
        <p:nvSpPr>
          <p:cNvPr id="198" name="Google Shape;198;g28e5040a105_0_215"/>
          <p:cNvSpPr txBox="1"/>
          <p:nvPr/>
        </p:nvSpPr>
        <p:spPr>
          <a:xfrm>
            <a:off x="183275" y="338650"/>
            <a:ext cx="10576200" cy="1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557">
                <a:latin typeface="Roboto"/>
                <a:ea typeface="Roboto"/>
                <a:cs typeface="Roboto"/>
                <a:sym typeface="Roboto"/>
              </a:rPr>
              <a:t>Ejemplo 3</a:t>
            </a:r>
            <a:r>
              <a:rPr lang="es-ES" sz="3557">
                <a:latin typeface="Roboto"/>
                <a:ea typeface="Roboto"/>
                <a:cs typeface="Roboto"/>
                <a:sym typeface="Roboto"/>
              </a:rPr>
              <a:t> - Proyecto</a:t>
            </a:r>
            <a:endParaRPr sz="355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3557">
                <a:latin typeface="Roboto"/>
                <a:ea typeface="Roboto"/>
                <a:cs typeface="Roboto"/>
                <a:sym typeface="Roboto"/>
              </a:rPr>
              <a:t>“Empoderando a la juventud en la promotición de las reformas del sector de seguridad”  </a:t>
            </a:r>
            <a:endParaRPr b="1" sz="355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55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Belgrade Center for Security Policy (BCSP) Serbia</a:t>
            </a:r>
            <a:endParaRPr sz="3557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28e5040a105_0_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9508" y="-5"/>
            <a:ext cx="1357463" cy="14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8e5040a105_0_215"/>
          <p:cNvPicPr preferRelativeResize="0"/>
          <p:nvPr/>
        </p:nvPicPr>
        <p:blipFill rotWithShape="1">
          <a:blip r:embed="rId4">
            <a:alphaModFix/>
          </a:blip>
          <a:srcRect b="0" l="45693" r="0" t="0"/>
          <a:stretch/>
        </p:blipFill>
        <p:spPr>
          <a:xfrm>
            <a:off x="8206300" y="2219650"/>
            <a:ext cx="3028050" cy="31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e5040a105_0_126"/>
          <p:cNvSpPr txBox="1"/>
          <p:nvPr>
            <p:ph idx="1" type="body"/>
          </p:nvPr>
        </p:nvSpPr>
        <p:spPr>
          <a:xfrm>
            <a:off x="422475" y="1951950"/>
            <a:ext cx="5752500" cy="3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Arial"/>
                <a:ea typeface="Arial"/>
                <a:cs typeface="Arial"/>
                <a:sym typeface="Arial"/>
              </a:rPr>
              <a:t>Formación sobre manejo de estrés, trauma, especialmente relacionado con la violencia de género que afecta a niñas y mujeres jóvenes.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Arial"/>
                <a:ea typeface="Arial"/>
                <a:cs typeface="Arial"/>
                <a:sym typeface="Arial"/>
              </a:rPr>
              <a:t>Servicios de acompañamiento y salud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Arial"/>
                <a:ea typeface="Arial"/>
                <a:cs typeface="Arial"/>
                <a:sym typeface="Arial"/>
              </a:rPr>
              <a:t>IUVENTA es la Agencia Nacional de Juventud de República Eslovaca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8e5040a105_0_126"/>
          <p:cNvSpPr txBox="1"/>
          <p:nvPr/>
        </p:nvSpPr>
        <p:spPr>
          <a:xfrm>
            <a:off x="183275" y="194050"/>
            <a:ext cx="10701000" cy="1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557">
                <a:latin typeface="Roboto"/>
                <a:ea typeface="Roboto"/>
                <a:cs typeface="Roboto"/>
                <a:sym typeface="Roboto"/>
              </a:rPr>
              <a:t>Ejemplo 4</a:t>
            </a:r>
            <a:r>
              <a:rPr lang="es-ES" sz="3557">
                <a:latin typeface="Roboto"/>
                <a:ea typeface="Roboto"/>
                <a:cs typeface="Roboto"/>
                <a:sym typeface="Roboto"/>
              </a:rPr>
              <a:t> - Servicio</a:t>
            </a:r>
            <a:endParaRPr sz="355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3557">
                <a:latin typeface="Roboto"/>
                <a:ea typeface="Roboto"/>
                <a:cs typeface="Roboto"/>
                <a:sym typeface="Roboto"/>
              </a:rPr>
              <a:t>IUVENTA´S Servicios de Salud Mental y apoyo a trabajadores sociales de juventud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8e5040a105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0383" y="61770"/>
            <a:ext cx="1357463" cy="14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8e5040a105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900" y="1817650"/>
            <a:ext cx="5573100" cy="41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8e5040a105_0_126"/>
          <p:cNvSpPr txBox="1"/>
          <p:nvPr/>
        </p:nvSpPr>
        <p:spPr>
          <a:xfrm>
            <a:off x="360425" y="5920950"/>
            <a:ext cx="4448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</a:t>
            </a:r>
            <a:r>
              <a:rPr lang="es-ES" sz="1100" u="sng">
                <a:solidFill>
                  <a:schemeClr val="hlink"/>
                </a:solidFill>
                <a:hlinkClick r:id="rId5"/>
              </a:rPr>
              <a:t>Examples-on-Advancing-Youth-Peace-and-Security.pdf (un.org)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b0205cc06_0_33"/>
          <p:cNvSpPr txBox="1"/>
          <p:nvPr>
            <p:ph idx="1" type="body"/>
          </p:nvPr>
        </p:nvSpPr>
        <p:spPr>
          <a:xfrm>
            <a:off x="477075" y="457200"/>
            <a:ext cx="10772700" cy="6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763"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ES" sz="3231">
                <a:latin typeface="Roboto"/>
                <a:ea typeface="Roboto"/>
                <a:cs typeface="Roboto"/>
                <a:sym typeface="Roboto"/>
              </a:rPr>
              <a:t>Thank you </a:t>
            </a:r>
            <a:r>
              <a:rPr b="1" lang="es-ES" sz="4231">
                <a:latin typeface="Roboto"/>
                <a:ea typeface="Roboto"/>
                <a:cs typeface="Roboto"/>
                <a:sym typeface="Roboto"/>
              </a:rPr>
              <a:t>Gracias</a:t>
            </a:r>
            <a:r>
              <a:rPr b="1" lang="es-ES" sz="3231">
                <a:latin typeface="Roboto"/>
                <a:ea typeface="Roboto"/>
                <a:cs typeface="Roboto"/>
                <a:sym typeface="Roboto"/>
              </a:rPr>
              <a:t>  شكرا 谢谢 Merci Спасибо</a:t>
            </a:r>
            <a:endParaRPr b="1" sz="323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7033"/>
              </a:buClr>
              <a:buSzPts val="5400"/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763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5" name="Google Shape;215;g10b0205cc06_0_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16" name="Google Shape;216;g10b0205cc06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6136" y="68292"/>
            <a:ext cx="1357463" cy="14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0b0205cc06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4275" y="3975650"/>
            <a:ext cx="948599" cy="28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0b0205cc06_0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8330" y="3796750"/>
            <a:ext cx="1511175" cy="30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0b0205cc06_0_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9650" y="3670642"/>
            <a:ext cx="1511175" cy="318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0b0205cc06_0_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49350" y="3867875"/>
            <a:ext cx="1265822" cy="299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0b0205cc06_0_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64603" y="4535990"/>
            <a:ext cx="1907026" cy="232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0b0205cc06_0_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96801" y="3867880"/>
            <a:ext cx="1147576" cy="299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2021-11-29T17:53:11Z</dcterms:created>
  <dc:creator>Celina Del Felice</dc:creator>
</cp:coreProperties>
</file>